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charts/colors3.xml" ContentType="application/vnd.ms-office.chartcolorstyl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1.xml" ContentType="application/vnd.openxmlformats-officedocument.theme+xml"/>
  <Override PartName="/ppt/charts/chart3.xml" ContentType="application/vnd.openxmlformats-officedocument.drawingml.chart+xml"/>
  <Override PartName="/ppt/charts/style3.xml" ContentType="application/vnd.ms-office.chartstyl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2" r:id="rId2"/>
    <p:sldId id="330" r:id="rId3"/>
    <p:sldId id="327" r:id="rId4"/>
    <p:sldId id="328" r:id="rId5"/>
    <p:sldId id="32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49"/>
    <a:srgbClr val="7AA430"/>
    <a:srgbClr val="5E9933"/>
    <a:srgbClr val="5D9832"/>
    <a:srgbClr val="7AA530"/>
    <a:srgbClr val="E8E9EA"/>
    <a:srgbClr val="FDB8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1" autoAdjust="0"/>
    <p:restoredTop sz="76322" autoAdjust="0"/>
  </p:normalViewPr>
  <p:slideViewPr>
    <p:cSldViewPr snapToGrid="0">
      <p:cViewPr varScale="1">
        <p:scale>
          <a:sx n="93" d="100"/>
          <a:sy n="93" d="100"/>
        </p:scale>
        <p:origin x="98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TUBER YIELD | WISCONSIN | 2016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'Summary for Chart'!$C$6</c:f>
              <c:strCache>
                <c:ptCount val="1"/>
                <c:pt idx="0">
                  <c:v>Tuber Yield (lbs/acre)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CC5B9D0C-F0BA-47A6-ABDD-23000F8B3BB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55C1BD9-C343-401C-B4DF-0999DA0C395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2F60D94-BAB5-47BC-9CC9-9CCED173996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518141EE-5D2D-463C-880D-5F315CA6370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1D09D462-C3F0-48FE-8273-BDE15947B65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05C58420-CA14-453B-A474-FC847003307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Chart'!$C$7:$C$13</c:f>
              <c:numCache>
                <c:formatCode>0.00</c:formatCode>
                <c:ptCount val="7"/>
                <c:pt idx="0">
                  <c:v>50515.789473684214</c:v>
                </c:pt>
                <c:pt idx="1">
                  <c:v>49666.666666666672</c:v>
                </c:pt>
                <c:pt idx="2">
                  <c:v>53807.017543859649</c:v>
                </c:pt>
                <c:pt idx="3">
                  <c:v>50529.824561403504</c:v>
                </c:pt>
                <c:pt idx="4">
                  <c:v>51364.912280701756</c:v>
                </c:pt>
                <c:pt idx="5">
                  <c:v>51607.017543859649</c:v>
                </c:pt>
                <c:pt idx="6">
                  <c:v>48975.438596491222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'Summary for Chart'!$D$7:$D$13</c15:f>
                <c15:dlblRangeCache>
                  <c:ptCount val="7"/>
                  <c:pt idx="0">
                    <c:v>+1540</c:v>
                  </c:pt>
                  <c:pt idx="1">
                    <c:v>+691</c:v>
                  </c:pt>
                  <c:pt idx="2">
                    <c:v>+4831</c:v>
                  </c:pt>
                  <c:pt idx="3">
                    <c:v>+1554</c:v>
                  </c:pt>
                  <c:pt idx="4">
                    <c:v>+2389</c:v>
                  </c:pt>
                  <c:pt idx="5">
                    <c:v>+2631</c:v>
                  </c:pt>
                  <c:pt idx="6">
                    <c:v>+0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1262824"/>
        <c:axId val="3111765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'Summary for Chart'!$B$6</c15:sqref>
                        </c15:formulaRef>
                      </c:ext>
                    </c:extLst>
                    <c:strCache>
                      <c:ptCount val="1"/>
                      <c:pt idx="0">
                        <c:v>plot weight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'Summary for Chart'!$B$7:$B$13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287.93999999999994</c:v>
                      </c:pt>
                      <c:pt idx="1">
                        <c:v>283.10000000000002</c:v>
                      </c:pt>
                      <c:pt idx="2">
                        <c:v>306.7</c:v>
                      </c:pt>
                      <c:pt idx="3">
                        <c:v>288.02</c:v>
                      </c:pt>
                      <c:pt idx="4">
                        <c:v>292.77999999999997</c:v>
                      </c:pt>
                      <c:pt idx="5">
                        <c:v>294.15999999999997</c:v>
                      </c:pt>
                      <c:pt idx="6">
                        <c:v>279.16000000000003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11262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176592"/>
        <c:crosses val="autoZero"/>
        <c:auto val="1"/>
        <c:lblAlgn val="ctr"/>
        <c:lblOffset val="100"/>
        <c:noMultiLvlLbl val="0"/>
      </c:catAx>
      <c:valAx>
        <c:axId val="311176592"/>
        <c:scaling>
          <c:orientation val="minMax"/>
          <c:min val="47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POUNDS PER ACRE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262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TUBER QUALITY | WISCONSIN |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5"/>
          <c:order val="5"/>
          <c:tx>
            <c:strRef>
              <c:f>'Summary for Chart'!$H$6</c:f>
              <c:strCache>
                <c:ptCount val="1"/>
                <c:pt idx="0">
                  <c:v>US #1, 4-8 oz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Chart'!$H$7:$H$13</c:f>
              <c:numCache>
                <c:formatCode>0.00</c:formatCode>
                <c:ptCount val="7"/>
                <c:pt idx="0">
                  <c:v>388</c:v>
                </c:pt>
                <c:pt idx="1">
                  <c:v>384.2</c:v>
                </c:pt>
                <c:pt idx="2">
                  <c:v>443.8</c:v>
                </c:pt>
                <c:pt idx="3">
                  <c:v>409</c:v>
                </c:pt>
                <c:pt idx="4">
                  <c:v>393.2</c:v>
                </c:pt>
                <c:pt idx="5">
                  <c:v>418.4</c:v>
                </c:pt>
                <c:pt idx="6">
                  <c:v>387.6</c:v>
                </c:pt>
              </c:numCache>
            </c:numRef>
          </c:val>
        </c:ser>
        <c:ser>
          <c:idx val="6"/>
          <c:order val="6"/>
          <c:tx>
            <c:strRef>
              <c:f>'Summary for Chart'!$I$6</c:f>
              <c:strCache>
                <c:ptCount val="1"/>
                <c:pt idx="0">
                  <c:v>US #1, &gt;8 oz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Chart'!$I$7:$I$13</c:f>
              <c:numCache>
                <c:formatCode>0.00</c:formatCode>
                <c:ptCount val="7"/>
                <c:pt idx="0">
                  <c:v>74.8</c:v>
                </c:pt>
                <c:pt idx="1">
                  <c:v>74</c:v>
                </c:pt>
                <c:pt idx="2">
                  <c:v>49.2</c:v>
                </c:pt>
                <c:pt idx="3">
                  <c:v>51.2</c:v>
                </c:pt>
                <c:pt idx="4">
                  <c:v>75.599999999999994</c:v>
                </c:pt>
                <c:pt idx="5">
                  <c:v>56.2</c:v>
                </c:pt>
                <c:pt idx="6">
                  <c:v>54.6</c:v>
                </c:pt>
              </c:numCache>
            </c:numRef>
          </c:val>
        </c:ser>
        <c:ser>
          <c:idx val="7"/>
          <c:order val="7"/>
          <c:tx>
            <c:strRef>
              <c:f>'Summary for Chart'!$J$6</c:f>
              <c:strCache>
                <c:ptCount val="1"/>
                <c:pt idx="0">
                  <c:v>US #2, &lt;4 oz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Chart'!$J$7:$J$13</c:f>
              <c:numCache>
                <c:formatCode>0.00</c:formatCode>
                <c:ptCount val="7"/>
                <c:pt idx="0">
                  <c:v>42.2</c:v>
                </c:pt>
                <c:pt idx="1">
                  <c:v>41.4</c:v>
                </c:pt>
                <c:pt idx="2">
                  <c:v>38.200000000000003</c:v>
                </c:pt>
                <c:pt idx="3">
                  <c:v>39.799999999999997</c:v>
                </c:pt>
                <c:pt idx="4">
                  <c:v>42.2</c:v>
                </c:pt>
                <c:pt idx="5">
                  <c:v>37.4</c:v>
                </c:pt>
                <c:pt idx="6">
                  <c:v>40.200000000000003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2744256"/>
        <c:axId val="31274464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'Summary for Chart'!$B$6</c15:sqref>
                        </c15:formulaRef>
                      </c:ext>
                    </c:extLst>
                    <c:strCache>
                      <c:ptCount val="1"/>
                      <c:pt idx="0">
                        <c:v>plot weight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'Summary for Chart'!$B$7:$B$13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287.93999999999994</c:v>
                      </c:pt>
                      <c:pt idx="1">
                        <c:v>283.10000000000002</c:v>
                      </c:pt>
                      <c:pt idx="2">
                        <c:v>306.7</c:v>
                      </c:pt>
                      <c:pt idx="3">
                        <c:v>288.02</c:v>
                      </c:pt>
                      <c:pt idx="4">
                        <c:v>292.77999999999997</c:v>
                      </c:pt>
                      <c:pt idx="5">
                        <c:v>294.15999999999997</c:v>
                      </c:pt>
                      <c:pt idx="6">
                        <c:v>279.16000000000003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Chart'!$C$6</c15:sqref>
                        </c15:formulaRef>
                      </c:ext>
                    </c:extLst>
                    <c:strCache>
                      <c:ptCount val="1"/>
                      <c:pt idx="0">
                        <c:v>Tuber Yield (lbs/acre)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Chart'!$C$7:$C$13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50515.789473684214</c:v>
                      </c:pt>
                      <c:pt idx="1">
                        <c:v>49666.666666666672</c:v>
                      </c:pt>
                      <c:pt idx="2">
                        <c:v>53807.017543859649</c:v>
                      </c:pt>
                      <c:pt idx="3">
                        <c:v>50529.824561403504</c:v>
                      </c:pt>
                      <c:pt idx="4">
                        <c:v>51364.912280701756</c:v>
                      </c:pt>
                      <c:pt idx="5">
                        <c:v>51607.017543859649</c:v>
                      </c:pt>
                      <c:pt idx="6">
                        <c:v>48975.438596491222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Chart'!$E$6</c15:sqref>
                        </c15:formulaRef>
                      </c:ext>
                    </c:extLst>
                    <c:strCache>
                      <c:ptCount val="1"/>
                      <c:pt idx="0">
                        <c:v>cwt/acre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Chart'!$E$7:$E$13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505.15789473684208</c:v>
                      </c:pt>
                      <c:pt idx="1">
                        <c:v>496.66666666666669</c:v>
                      </c:pt>
                      <c:pt idx="2">
                        <c:v>538.07017543859649</c:v>
                      </c:pt>
                      <c:pt idx="3">
                        <c:v>505.29824561403512</c:v>
                      </c:pt>
                      <c:pt idx="4">
                        <c:v>513.64912280701742</c:v>
                      </c:pt>
                      <c:pt idx="5">
                        <c:v>516.07017543859649</c:v>
                      </c:pt>
                      <c:pt idx="6">
                        <c:v>489.75438596491233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Chart'!$F$6</c15:sqref>
                        </c15:formulaRef>
                      </c:ext>
                    </c:extLst>
                    <c:strCache>
                      <c:ptCount val="1"/>
                      <c:pt idx="0">
                        <c:v>plot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Chart'!$F$7:$F$13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516.4</c:v>
                      </c:pt>
                      <c:pt idx="1">
                        <c:v>511</c:v>
                      </c:pt>
                      <c:pt idx="2">
                        <c:v>541.4</c:v>
                      </c:pt>
                      <c:pt idx="3">
                        <c:v>510.8</c:v>
                      </c:pt>
                      <c:pt idx="4">
                        <c:v>522.6</c:v>
                      </c:pt>
                      <c:pt idx="5">
                        <c:v>522</c:v>
                      </c:pt>
                      <c:pt idx="6">
                        <c:v>496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Chart'!$G$6</c15:sqref>
                        </c15:formulaRef>
                      </c:ext>
                    </c:extLst>
                    <c:strCache>
                      <c:ptCount val="1"/>
                      <c:pt idx="0">
                        <c:v>acre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Chart'!$G$7:$G$13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90596.491228070183</c:v>
                      </c:pt>
                      <c:pt idx="1">
                        <c:v>89649.122807017542</c:v>
                      </c:pt>
                      <c:pt idx="2">
                        <c:v>94982.456140350871</c:v>
                      </c:pt>
                      <c:pt idx="3">
                        <c:v>89614.035087719298</c:v>
                      </c:pt>
                      <c:pt idx="4">
                        <c:v>91684.210526315786</c:v>
                      </c:pt>
                      <c:pt idx="5">
                        <c:v>91578.947368421053</c:v>
                      </c:pt>
                      <c:pt idx="6">
                        <c:v>87017.543859649129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1274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744648"/>
        <c:crosses val="autoZero"/>
        <c:auto val="1"/>
        <c:lblAlgn val="ctr"/>
        <c:lblOffset val="100"/>
        <c:noMultiLvlLbl val="0"/>
      </c:catAx>
      <c:valAx>
        <c:axId val="312744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COUNT PER PLOT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744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OCCURENCE OF DISORDERS | WISCONSIN |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2"/>
          <c:order val="12"/>
          <c:tx>
            <c:strRef>
              <c:f>'Summary for Chart'!$Q$6</c:f>
              <c:strCache>
                <c:ptCount val="1"/>
                <c:pt idx="0">
                  <c:v>% Hollow Heart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Chart'!$Q$7:$Q$13</c:f>
              <c:numCache>
                <c:formatCode>General</c:formatCode>
                <c:ptCount val="7"/>
                <c:pt idx="0">
                  <c:v>1.8000000000000003</c:v>
                </c:pt>
                <c:pt idx="1">
                  <c:v>2.4</c:v>
                </c:pt>
                <c:pt idx="2">
                  <c:v>1.9</c:v>
                </c:pt>
                <c:pt idx="3">
                  <c:v>2.2400000000000002</c:v>
                </c:pt>
                <c:pt idx="4">
                  <c:v>1.6800000000000002</c:v>
                </c:pt>
                <c:pt idx="5">
                  <c:v>1.5</c:v>
                </c:pt>
                <c:pt idx="6">
                  <c:v>2.56</c:v>
                </c:pt>
              </c:numCache>
            </c:numRef>
          </c:val>
        </c:ser>
        <c:ser>
          <c:idx val="13"/>
          <c:order val="13"/>
          <c:tx>
            <c:strRef>
              <c:f>'Summary for Chart'!$R$6</c:f>
              <c:strCache>
                <c:ptCount val="1"/>
                <c:pt idx="0">
                  <c:v>% Vascular Discoloration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'Summary for Chart'!$A$7:$A$13</c:f>
              <c:strCache>
                <c:ptCount val="7"/>
                <c:pt idx="0">
                  <c:v>Grower Standard + Humic DG - 12 lb/A </c:v>
                </c:pt>
                <c:pt idx="1">
                  <c:v>Grower Standard + UltraMate LQ - 2 gal/A</c:v>
                </c:pt>
                <c:pt idx="2">
                  <c:v>Grower Standard + Humic DG - 12 lb/A; UltraMate LQ - 2 gal/A applied 1-2 weeks pre-stage III</c:v>
                </c:pt>
                <c:pt idx="3">
                  <c:v>Grower Standard + K-Mate SG - 2 gal/A</c:v>
                </c:pt>
                <c:pt idx="4">
                  <c:v>Grower Standard + MicroCarb ZMB - 2 pt/A applied 1-2 weeks pre-stage III</c:v>
                </c:pt>
                <c:pt idx="5">
                  <c:v>Grower Standard + Phosfix - 2 pt/A applied 1-2 weeks pre-stage III</c:v>
                </c:pt>
                <c:pt idx="6">
                  <c:v>Grower Standard</c:v>
                </c:pt>
              </c:strCache>
            </c:strRef>
          </c:cat>
          <c:val>
            <c:numRef>
              <c:f>'Summary for Chart'!$R$7:$R$13</c:f>
              <c:numCache>
                <c:formatCode>General</c:formatCode>
                <c:ptCount val="7"/>
                <c:pt idx="0">
                  <c:v>2.14</c:v>
                </c:pt>
                <c:pt idx="1">
                  <c:v>2.42</c:v>
                </c:pt>
                <c:pt idx="2">
                  <c:v>2</c:v>
                </c:pt>
                <c:pt idx="3">
                  <c:v>2.2800000000000002</c:v>
                </c:pt>
                <c:pt idx="4">
                  <c:v>1.6800000000000002</c:v>
                </c:pt>
                <c:pt idx="5">
                  <c:v>2.2000000000000002</c:v>
                </c:pt>
                <c:pt idx="6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2745432"/>
        <c:axId val="3127458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'Summary for Chart'!$E$6</c15:sqref>
                        </c15:formulaRef>
                      </c:ext>
                    </c:extLst>
                    <c:strCache>
                      <c:ptCount val="1"/>
                      <c:pt idx="0">
                        <c:v>cwt/acre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'Summary for Chart'!$E$7:$E$13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505.15789473684208</c:v>
                      </c:pt>
                      <c:pt idx="1">
                        <c:v>496.66666666666669</c:v>
                      </c:pt>
                      <c:pt idx="2">
                        <c:v>538.07017543859649</c:v>
                      </c:pt>
                      <c:pt idx="3">
                        <c:v>505.29824561403512</c:v>
                      </c:pt>
                      <c:pt idx="4">
                        <c:v>513.64912280701742</c:v>
                      </c:pt>
                      <c:pt idx="5">
                        <c:v>516.07017543859649</c:v>
                      </c:pt>
                      <c:pt idx="6">
                        <c:v>489.75438596491233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Chart'!$F$6</c15:sqref>
                        </c15:formulaRef>
                      </c:ext>
                    </c:extLst>
                    <c:strCache>
                      <c:ptCount val="1"/>
                      <c:pt idx="0">
                        <c:v>plot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Chart'!$F$7:$F$13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516.4</c:v>
                      </c:pt>
                      <c:pt idx="1">
                        <c:v>511</c:v>
                      </c:pt>
                      <c:pt idx="2">
                        <c:v>541.4</c:v>
                      </c:pt>
                      <c:pt idx="3">
                        <c:v>510.8</c:v>
                      </c:pt>
                      <c:pt idx="4">
                        <c:v>522.6</c:v>
                      </c:pt>
                      <c:pt idx="5">
                        <c:v>522</c:v>
                      </c:pt>
                      <c:pt idx="6">
                        <c:v>496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Chart'!$G$6</c15:sqref>
                        </c15:formulaRef>
                      </c:ext>
                    </c:extLst>
                    <c:strCache>
                      <c:ptCount val="1"/>
                      <c:pt idx="0">
                        <c:v>acre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Chart'!$G$7:$G$13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90596.491228070183</c:v>
                      </c:pt>
                      <c:pt idx="1">
                        <c:v>89649.122807017542</c:v>
                      </c:pt>
                      <c:pt idx="2">
                        <c:v>94982.456140350871</c:v>
                      </c:pt>
                      <c:pt idx="3">
                        <c:v>89614.035087719298</c:v>
                      </c:pt>
                      <c:pt idx="4">
                        <c:v>91684.210526315786</c:v>
                      </c:pt>
                      <c:pt idx="5">
                        <c:v>91578.947368421053</c:v>
                      </c:pt>
                      <c:pt idx="6">
                        <c:v>87017.543859649129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Chart'!$H$6</c15:sqref>
                        </c15:formulaRef>
                      </c:ext>
                    </c:extLst>
                    <c:strCache>
                      <c:ptCount val="1"/>
                      <c:pt idx="0">
                        <c:v>US #1, 4-8 oz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Chart'!$H$7:$H$13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388</c:v>
                      </c:pt>
                      <c:pt idx="1">
                        <c:v>384.2</c:v>
                      </c:pt>
                      <c:pt idx="2">
                        <c:v>443.8</c:v>
                      </c:pt>
                      <c:pt idx="3">
                        <c:v>409</c:v>
                      </c:pt>
                      <c:pt idx="4">
                        <c:v>393.2</c:v>
                      </c:pt>
                      <c:pt idx="5">
                        <c:v>418.4</c:v>
                      </c:pt>
                      <c:pt idx="6">
                        <c:v>387.6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Chart'!$I$6</c15:sqref>
                        </c15:formulaRef>
                      </c:ext>
                    </c:extLst>
                    <c:strCache>
                      <c:ptCount val="1"/>
                      <c:pt idx="0">
                        <c:v>US #1, &gt;8 oz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Chart'!$I$7:$I$13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74.8</c:v>
                      </c:pt>
                      <c:pt idx="1">
                        <c:v>74</c:v>
                      </c:pt>
                      <c:pt idx="2">
                        <c:v>49.2</c:v>
                      </c:pt>
                      <c:pt idx="3">
                        <c:v>51.2</c:v>
                      </c:pt>
                      <c:pt idx="4">
                        <c:v>75.599999999999994</c:v>
                      </c:pt>
                      <c:pt idx="5">
                        <c:v>56.2</c:v>
                      </c:pt>
                      <c:pt idx="6">
                        <c:v>54.6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Chart'!$J$6</c15:sqref>
                        </c15:formulaRef>
                      </c:ext>
                    </c:extLst>
                    <c:strCache>
                      <c:ptCount val="1"/>
                      <c:pt idx="0">
                        <c:v>US #2, &lt;4 oz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Chart'!$J$7:$J$13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42.2</c:v>
                      </c:pt>
                      <c:pt idx="1">
                        <c:v>41.4</c:v>
                      </c:pt>
                      <c:pt idx="2">
                        <c:v>38.200000000000003</c:v>
                      </c:pt>
                      <c:pt idx="3">
                        <c:v>39.799999999999997</c:v>
                      </c:pt>
                      <c:pt idx="4">
                        <c:v>42.2</c:v>
                      </c:pt>
                      <c:pt idx="5">
                        <c:v>37.4</c:v>
                      </c:pt>
                      <c:pt idx="6">
                        <c:v>40.200000000000003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Chart'!$K$6</c15:sqref>
                        </c15:formulaRef>
                      </c:ext>
                    </c:extLst>
                    <c:strCache>
                      <c:ptCount val="1"/>
                      <c:pt idx="0">
                        <c:v>count/plot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Chart'!$K$7:$K$13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11.4</c:v>
                      </c:pt>
                      <c:pt idx="1">
                        <c:v>11.4</c:v>
                      </c:pt>
                      <c:pt idx="2">
                        <c:v>10.199999999999999</c:v>
                      </c:pt>
                      <c:pt idx="3">
                        <c:v>10.8</c:v>
                      </c:pt>
                      <c:pt idx="4">
                        <c:v>11.6</c:v>
                      </c:pt>
                      <c:pt idx="5">
                        <c:v>10</c:v>
                      </c:pt>
                      <c:pt idx="6">
                        <c:v>13.6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Chart'!$L$6</c15:sqref>
                        </c15:formulaRef>
                      </c:ext>
                    </c:extLst>
                    <c:strCache>
                      <c:ptCount val="1"/>
                      <c:pt idx="0">
                        <c:v>plot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Chart'!$L$7:$L$13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516.4</c:v>
                      </c:pt>
                      <c:pt idx="1">
                        <c:v>511</c:v>
                      </c:pt>
                      <c:pt idx="2">
                        <c:v>541.4</c:v>
                      </c:pt>
                      <c:pt idx="3">
                        <c:v>510.8</c:v>
                      </c:pt>
                      <c:pt idx="4">
                        <c:v>522.6</c:v>
                      </c:pt>
                      <c:pt idx="5">
                        <c:v>522</c:v>
                      </c:pt>
                      <c:pt idx="6">
                        <c:v>496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Chart'!$M$6</c15:sqref>
                        </c15:formulaRef>
                      </c:ext>
                    </c:extLst>
                    <c:strCache>
                      <c:ptCount val="1"/>
                      <c:pt idx="0">
                        <c:v>count/acre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Chart'!$M$7:$M$13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68070.175438596489</c:v>
                      </c:pt>
                      <c:pt idx="1">
                        <c:v>67403.508771929832</c:v>
                      </c:pt>
                      <c:pt idx="2">
                        <c:v>77859.649122807008</c:v>
                      </c:pt>
                      <c:pt idx="3">
                        <c:v>71754.385964912275</c:v>
                      </c:pt>
                      <c:pt idx="4">
                        <c:v>68982.456140350871</c:v>
                      </c:pt>
                      <c:pt idx="5">
                        <c:v>73403.508771929803</c:v>
                      </c:pt>
                      <c:pt idx="6">
                        <c:v>68000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Chart'!$N$6</c15:sqref>
                        </c15:formulaRef>
                      </c:ext>
                    </c:extLst>
                    <c:strCache>
                      <c:ptCount val="1"/>
                      <c:pt idx="0">
                        <c:v>count/acre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Chart'!$N$7:$N$13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13122.807017543859</c:v>
                      </c:pt>
                      <c:pt idx="1">
                        <c:v>12982.456140350874</c:v>
                      </c:pt>
                      <c:pt idx="2">
                        <c:v>8631.5789473684217</c:v>
                      </c:pt>
                      <c:pt idx="3">
                        <c:v>8982.4561403508778</c:v>
                      </c:pt>
                      <c:pt idx="4">
                        <c:v>13263.157894736843</c:v>
                      </c:pt>
                      <c:pt idx="5">
                        <c:v>9859.6491228070172</c:v>
                      </c:pt>
                      <c:pt idx="6">
                        <c:v>9578.9473684210516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Chart'!$O$6</c15:sqref>
                        </c15:formulaRef>
                      </c:ext>
                    </c:extLst>
                    <c:strCache>
                      <c:ptCount val="1"/>
                      <c:pt idx="0">
                        <c:v>count/acre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Chart'!$O$7:$O$13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7403.5087719298226</c:v>
                      </c:pt>
                      <c:pt idx="1">
                        <c:v>7263.1578947368416</c:v>
                      </c:pt>
                      <c:pt idx="2">
                        <c:v>6701.7543859649113</c:v>
                      </c:pt>
                      <c:pt idx="3">
                        <c:v>6982.456140350876</c:v>
                      </c:pt>
                      <c:pt idx="4">
                        <c:v>7403.5087719298226</c:v>
                      </c:pt>
                      <c:pt idx="5">
                        <c:v>6561.4035087719294</c:v>
                      </c:pt>
                      <c:pt idx="6">
                        <c:v>7052.6315789473683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Chart'!$P$6</c15:sqref>
                        </c15:formulaRef>
                      </c:ext>
                    </c:extLst>
                    <c:strCache>
                      <c:ptCount val="1"/>
                      <c:pt idx="0">
                        <c:v>count/acre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Chart'!$A$7:$A$13</c15:sqref>
                        </c15:formulaRef>
                      </c:ext>
                    </c:extLst>
                    <c:strCache>
                      <c:ptCount val="7"/>
                      <c:pt idx="0">
                        <c:v>Grower Standard + Humic DG - 12 lb/A </c:v>
                      </c:pt>
                      <c:pt idx="1">
                        <c:v>Grower Standard + UltraMate LQ - 2 gal/A</c:v>
                      </c:pt>
                      <c:pt idx="2">
                        <c:v>Grower Standard + Humic DG - 12 lb/A; UltraMate LQ - 2 gal/A applied 1-2 weeks pre-stage III</c:v>
                      </c:pt>
                      <c:pt idx="3">
                        <c:v>Grower Standard + K-Mate SG - 2 gal/A</c:v>
                      </c:pt>
                      <c:pt idx="4">
                        <c:v>Grower Standard + MicroCarb ZMB - 2 pt/A applied 1-2 weeks pre-stage III</c:v>
                      </c:pt>
                      <c:pt idx="5">
                        <c:v>Grower Standard + Phosfix - 2 pt/A applied 1-2 weeks pre-stage III</c:v>
                      </c:pt>
                      <c:pt idx="6">
                        <c:v>Grower Standard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for Chart'!$P$7:$P$13</c15:sqref>
                        </c15:formulaRef>
                      </c:ext>
                    </c:extLst>
                    <c:numCache>
                      <c:formatCode>0.00</c:formatCode>
                      <c:ptCount val="7"/>
                      <c:pt idx="0">
                        <c:v>2000</c:v>
                      </c:pt>
                      <c:pt idx="1">
                        <c:v>2000</c:v>
                      </c:pt>
                      <c:pt idx="2">
                        <c:v>1789.473684210526</c:v>
                      </c:pt>
                      <c:pt idx="3">
                        <c:v>1894.7368421052629</c:v>
                      </c:pt>
                      <c:pt idx="4">
                        <c:v>2035.0877192982455</c:v>
                      </c:pt>
                      <c:pt idx="5">
                        <c:v>1754.3859649122805</c:v>
                      </c:pt>
                      <c:pt idx="6">
                        <c:v>2385.9649122807014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312745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745824"/>
        <c:crosses val="autoZero"/>
        <c:auto val="1"/>
        <c:lblAlgn val="ctr"/>
        <c:lblOffset val="100"/>
        <c:noMultiLvlLbl val="0"/>
      </c:catAx>
      <c:valAx>
        <c:axId val="31274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745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AC34B-6A2A-45FA-86C6-50913BCD2D97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2286B-901F-4561-B493-81F2ED85E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03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1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6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470652"/>
            <a:ext cx="12192000" cy="38734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3150" y="365127"/>
            <a:ext cx="9010650" cy="79316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1655"/>
            <a:ext cx="10515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60983" y="6470652"/>
            <a:ext cx="4114800" cy="365125"/>
          </a:xfrm>
        </p:spPr>
        <p:txBody>
          <a:bodyPr/>
          <a:lstStyle>
            <a:lvl1pPr algn="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AndersonsHumates.com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470652"/>
            <a:ext cx="2743200" cy="365125"/>
          </a:xfrm>
        </p:spPr>
        <p:txBody>
          <a:bodyPr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&lt;#&gt;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63" y="365127"/>
            <a:ext cx="1406579" cy="793169"/>
          </a:xfrm>
          <a:prstGeom prst="rect">
            <a:avLst/>
          </a:prstGeom>
          <a:ln w="6350">
            <a:solidFill>
              <a:schemeClr val="bg1"/>
            </a:solidFill>
          </a:ln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16217" y="64706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FEEDING</a:t>
            </a:r>
            <a:r>
              <a:rPr lang="en-US" b="1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SUCCESS™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99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2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0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6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5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7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C474-B16E-430D-B6C6-EBF786221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AndersonsHumates.com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4BFAC474-B16E-430D-B6C6-EBF786221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1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77451"/>
            <a:ext cx="12192000" cy="4980549"/>
          </a:xfrm>
        </p:spPr>
        <p:txBody>
          <a:bodyPr anchor="ctr">
            <a:normAutofit/>
          </a:bodyPr>
          <a:lstStyle/>
          <a:p>
            <a:r>
              <a:rPr lang="en-US" sz="4800" u="sng" dirty="0" smtClean="0"/>
              <a:t>2016 Research Trial Summary</a:t>
            </a:r>
            <a:r>
              <a:rPr lang="en-US" sz="4800" dirty="0" smtClean="0"/>
              <a:t>: </a:t>
            </a:r>
            <a:r>
              <a:rPr lang="en-US" sz="4800" smtClean="0"/>
              <a:t/>
            </a:r>
            <a:br>
              <a:rPr lang="en-US" sz="4800" smtClean="0"/>
            </a:br>
            <a:r>
              <a:rPr lang="en-US" sz="4800" smtClean="0"/>
              <a:t>Potato</a:t>
            </a:r>
            <a:r>
              <a:rPr lang="en-US" sz="4800" smtClean="0"/>
              <a:t> </a:t>
            </a:r>
            <a:r>
              <a:rPr lang="en-US" sz="4800" dirty="0" smtClean="0"/>
              <a:t>Trial</a:t>
            </a:r>
            <a:br>
              <a:rPr lang="en-US" sz="4800" dirty="0" smtClean="0"/>
            </a:br>
            <a:r>
              <a:rPr lang="en-US" sz="4800" dirty="0" err="1" smtClean="0"/>
              <a:t>Agri</a:t>
            </a:r>
            <a:r>
              <a:rPr lang="en-US" sz="4800" dirty="0" smtClean="0"/>
              <a:t>-Tech Research</a:t>
            </a:r>
            <a:br>
              <a:rPr lang="en-US" sz="4800" dirty="0" smtClean="0"/>
            </a:br>
            <a:r>
              <a:rPr lang="en-US" sz="4800" dirty="0" smtClean="0"/>
              <a:t>Whitewater, WI</a:t>
            </a:r>
            <a:endParaRPr lang="en-US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811" y="847340"/>
            <a:ext cx="4389889" cy="103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3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274345"/>
              </p:ext>
            </p:extLst>
          </p:nvPr>
        </p:nvGraphicFramePr>
        <p:xfrm>
          <a:off x="1417833" y="1952088"/>
          <a:ext cx="9524143" cy="340074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466842"/>
                <a:gridCol w="4564088"/>
                <a:gridCol w="3493213"/>
              </a:tblGrid>
              <a:tr h="9414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Treatment Number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At Planting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Foliar: 1-2 weeks before stage III development (just prior to first flower)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3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Humic DG (12 lb/A) + Grower Standard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01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UltraMate LQ (2 </a:t>
                      </a:r>
                      <a:r>
                        <a:rPr lang="en-US" sz="2000" dirty="0" smtClean="0">
                          <a:effectLst/>
                        </a:rPr>
                        <a:t>gal/A) </a:t>
                      </a:r>
                      <a:r>
                        <a:rPr lang="en-US" sz="2000" dirty="0">
                          <a:effectLst/>
                        </a:rPr>
                        <a:t>+ Grower Standard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93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Humic DG (12 lb/A) + Grower Standard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UltraMate LQ (2 gal/A)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95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K-Mate SG (2 </a:t>
                      </a:r>
                      <a:r>
                        <a:rPr lang="en-US" sz="2000" dirty="0" smtClean="0">
                          <a:effectLst/>
                        </a:rPr>
                        <a:t>gal/A) </a:t>
                      </a:r>
                      <a:r>
                        <a:rPr lang="en-US" sz="2000" dirty="0">
                          <a:effectLst/>
                        </a:rPr>
                        <a:t>+ Grower Standard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5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Grower Standard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MicroCarb ZMB (2 pt/A)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5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Grower Standard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Phosfix (2 pt/A)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5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Grower Standard Only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None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AndersonsHumates.com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3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07956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6985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65444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16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7263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611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F0F00046D4A459D72ACE897BA75C5" ma:contentTypeVersion="14" ma:contentTypeDescription="Create a new document." ma:contentTypeScope="" ma:versionID="86fbcdbc422e62fc8c7fd6ad3c762249">
  <xsd:schema xmlns:xsd="http://www.w3.org/2001/XMLSchema" xmlns:xs="http://www.w3.org/2001/XMLSchema" xmlns:p="http://schemas.microsoft.com/office/2006/metadata/properties" xmlns:ns2="d5085c37-4c10-4934-b040-d5b1d0e28e58" xmlns:ns3="d852b903-0884-4a6a-93eb-d62228bfd21f" targetNamespace="http://schemas.microsoft.com/office/2006/metadata/properties" ma:root="true" ma:fieldsID="442e566680bc6046106951566deb6f3c" ns2:_="" ns3:_="">
    <xsd:import namespace="d5085c37-4c10-4934-b040-d5b1d0e28e58"/>
    <xsd:import namespace="d852b903-0884-4a6a-93eb-d62228bfd2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085c37-4c10-4934-b040-d5b1d0e28e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cf3b4c1-5024-469e-bc77-f622ca3c79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2b903-0884-4a6a-93eb-d62228bfd21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7fa7dd8-a108-435b-ba59-b580304c4f08}" ma:internalName="TaxCatchAll" ma:showField="CatchAllData" ma:web="d852b903-0884-4a6a-93eb-d62228bfd2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085c37-4c10-4934-b040-d5b1d0e28e58">
      <Terms xmlns="http://schemas.microsoft.com/office/infopath/2007/PartnerControls"/>
    </lcf76f155ced4ddcb4097134ff3c332f>
    <TaxCatchAll xmlns="d852b903-0884-4a6a-93eb-d62228bfd21f" xsi:nil="true"/>
  </documentManagement>
</p:properties>
</file>

<file path=customXml/itemProps1.xml><?xml version="1.0" encoding="utf-8"?>
<ds:datastoreItem xmlns:ds="http://schemas.openxmlformats.org/officeDocument/2006/customXml" ds:itemID="{49E94EFE-BC15-4832-8750-F33CE6EC4385}"/>
</file>

<file path=customXml/itemProps2.xml><?xml version="1.0" encoding="utf-8"?>
<ds:datastoreItem xmlns:ds="http://schemas.openxmlformats.org/officeDocument/2006/customXml" ds:itemID="{0898601F-9B11-45C6-92A5-235AD96196EB}"/>
</file>

<file path=customXml/itemProps3.xml><?xml version="1.0" encoding="utf-8"?>
<ds:datastoreItem xmlns:ds="http://schemas.openxmlformats.org/officeDocument/2006/customXml" ds:itemID="{40E63D8E-F89B-4B80-BEAB-F2F25BCC500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18295</TotalTime>
  <Words>123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Office Theme</vt:lpstr>
      <vt:lpstr>2016 Research Trial Summary:  Potato Trial Agri-Tech Research Whitewater, WI</vt:lpstr>
      <vt:lpstr>Treatments</vt:lpstr>
      <vt:lpstr>PowerPoint Presentation</vt:lpstr>
      <vt:lpstr>PowerPoint Presentation</vt:lpstr>
      <vt:lpstr>PowerPoint Presentation</vt:lpstr>
    </vt:vector>
  </TitlesOfParts>
  <Company>The Andersons,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Schroeder</dc:creator>
  <cp:lastModifiedBy>Amy Schroeder</cp:lastModifiedBy>
  <cp:revision>156</cp:revision>
  <dcterms:created xsi:type="dcterms:W3CDTF">2015-10-02T13:10:31Z</dcterms:created>
  <dcterms:modified xsi:type="dcterms:W3CDTF">2016-12-07T19:24:53Z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0x010100A79F0F00046D4A459D72ACE897BA75C5</vt:lpwstr>
  </property>
  <property fmtid="{D5CDD505-2E9C-101B-9397-08002B2CF9AE}" pid="3" name="Order">
    <vt:r8>14000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