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11.xml" ContentType="application/vnd.openxmlformats-officedocument.presentationml.slide+xml"/>
  <Override PartName="/ppt/slides/slide47.xml" ContentType="application/vnd.openxmlformats-officedocument.presentationml.slide+xml"/>
  <Override PartName="/ppt/slides/slide65.xml" ContentType="application/vnd.openxmlformats-officedocument.presentationml.slide+xml"/>
  <Override PartName="/ppt/slides/slide4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charts/chart3.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74"/>
  </p:notesMasterIdLst>
  <p:sldIdLst>
    <p:sldId id="256" r:id="rId4"/>
    <p:sldId id="264" r:id="rId5"/>
    <p:sldId id="265" r:id="rId6"/>
    <p:sldId id="266" r:id="rId7"/>
    <p:sldId id="267" r:id="rId8"/>
    <p:sldId id="345" r:id="rId9"/>
    <p:sldId id="347" r:id="rId10"/>
    <p:sldId id="341" r:id="rId11"/>
    <p:sldId id="269" r:id="rId12"/>
    <p:sldId id="258" r:id="rId13"/>
    <p:sldId id="270" r:id="rId14"/>
    <p:sldId id="317" r:id="rId15"/>
    <p:sldId id="319" r:id="rId16"/>
    <p:sldId id="286" r:id="rId17"/>
    <p:sldId id="353" r:id="rId18"/>
    <p:sldId id="382" r:id="rId19"/>
    <p:sldId id="383" r:id="rId20"/>
    <p:sldId id="276" r:id="rId21"/>
    <p:sldId id="397" r:id="rId22"/>
    <p:sldId id="365" r:id="rId23"/>
    <p:sldId id="320" r:id="rId24"/>
    <p:sldId id="362" r:id="rId25"/>
    <p:sldId id="374" r:id="rId26"/>
    <p:sldId id="380" r:id="rId27"/>
    <p:sldId id="361" r:id="rId28"/>
    <p:sldId id="387" r:id="rId29"/>
    <p:sldId id="372" r:id="rId30"/>
    <p:sldId id="322" r:id="rId31"/>
    <p:sldId id="375" r:id="rId32"/>
    <p:sldId id="367" r:id="rId33"/>
    <p:sldId id="343" r:id="rId34"/>
    <p:sldId id="273" r:id="rId35"/>
    <p:sldId id="304" r:id="rId36"/>
    <p:sldId id="323" r:id="rId37"/>
    <p:sldId id="324" r:id="rId38"/>
    <p:sldId id="388" r:id="rId39"/>
    <p:sldId id="310" r:id="rId40"/>
    <p:sldId id="371" r:id="rId41"/>
    <p:sldId id="311" r:id="rId42"/>
    <p:sldId id="312" r:id="rId43"/>
    <p:sldId id="315" r:id="rId44"/>
    <p:sldId id="404" r:id="rId45"/>
    <p:sldId id="316" r:id="rId46"/>
    <p:sldId id="407" r:id="rId47"/>
    <p:sldId id="393" r:id="rId48"/>
    <p:sldId id="394" r:id="rId49"/>
    <p:sldId id="406" r:id="rId50"/>
    <p:sldId id="395" r:id="rId51"/>
    <p:sldId id="400" r:id="rId52"/>
    <p:sldId id="401" r:id="rId53"/>
    <p:sldId id="368" r:id="rId54"/>
    <p:sldId id="384" r:id="rId55"/>
    <p:sldId id="408" r:id="rId56"/>
    <p:sldId id="381" r:id="rId57"/>
    <p:sldId id="379" r:id="rId58"/>
    <p:sldId id="399" r:id="rId59"/>
    <p:sldId id="369" r:id="rId60"/>
    <p:sldId id="396" r:id="rId61"/>
    <p:sldId id="363" r:id="rId62"/>
    <p:sldId id="376" r:id="rId63"/>
    <p:sldId id="403" r:id="rId64"/>
    <p:sldId id="377" r:id="rId65"/>
    <p:sldId id="378" r:id="rId66"/>
    <p:sldId id="409" r:id="rId67"/>
    <p:sldId id="410" r:id="rId68"/>
    <p:sldId id="411" r:id="rId69"/>
    <p:sldId id="412" r:id="rId70"/>
    <p:sldId id="413" r:id="rId71"/>
    <p:sldId id="414" r:id="rId72"/>
    <p:sldId id="415"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49"/>
    <a:srgbClr val="7AA430"/>
    <a:srgbClr val="5E9933"/>
    <a:srgbClr val="5D9832"/>
    <a:srgbClr val="7AA530"/>
    <a:srgbClr val="E8E9EA"/>
    <a:srgbClr val="FDB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6" autoAdjust="0"/>
    <p:restoredTop sz="80431" autoAdjust="0"/>
  </p:normalViewPr>
  <p:slideViewPr>
    <p:cSldViewPr snapToGrid="0">
      <p:cViewPr varScale="1">
        <p:scale>
          <a:sx n="93" d="100"/>
          <a:sy n="93" d="100"/>
        </p:scale>
        <p:origin x="8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customXml" Target="../customXml/item3.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8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n-US"/>
              <a:t>Solvita CO2-C Burst</a:t>
            </a:r>
          </a:p>
        </c:rich>
      </c:tx>
      <c:overlay val="0"/>
    </c:title>
    <c:autoTitleDeleted val="0"/>
    <c:plotArea>
      <c:layout/>
      <c:barChart>
        <c:barDir val="col"/>
        <c:grouping val="clustered"/>
        <c:varyColors val="0"/>
        <c:ser>
          <c:idx val="2"/>
          <c:order val="0"/>
          <c:tx>
            <c:strRef>
              <c:f>Data!$E$1</c:f>
              <c:strCache>
                <c:ptCount val="1"/>
                <c:pt idx="0">
                  <c:v>CO2-C, ppm</c:v>
                </c:pt>
              </c:strCache>
            </c:strRef>
          </c:tx>
          <c:spPr>
            <a:solidFill>
              <a:srgbClr val="5D9832"/>
            </a:solidFill>
          </c:spPr>
          <c:invertIfNegative val="0"/>
          <c:cat>
            <c:multiLvlStrRef>
              <c:f>Data!$B$2:$C$6</c:f>
              <c:multiLvlStrCache>
                <c:ptCount val="5"/>
                <c:lvl>
                  <c:pt idx="0">
                    <c:v>1 lb N/M</c:v>
                  </c:pt>
                  <c:pt idx="1">
                    <c:v>0.77 lb N/M</c:v>
                  </c:pt>
                  <c:pt idx="2">
                    <c:v>0.55 lb N/M</c:v>
                  </c:pt>
                  <c:pt idx="3">
                    <c:v>0 lb N/M </c:v>
                  </c:pt>
                  <c:pt idx="4">
                    <c:v>0 lb N/M</c:v>
                  </c:pt>
                </c:lvl>
                <c:lvl>
                  <c:pt idx="0">
                    <c:v>16-0-8</c:v>
                  </c:pt>
                  <c:pt idx="1">
                    <c:v>16-0-8+Humic DG</c:v>
                  </c:pt>
                  <c:pt idx="2">
                    <c:v>16-0-8+Humic DG</c:v>
                  </c:pt>
                  <c:pt idx="3">
                    <c:v>Humic DG</c:v>
                  </c:pt>
                  <c:pt idx="4">
                    <c:v>Untreated</c:v>
                  </c:pt>
                </c:lvl>
              </c:multiLvlStrCache>
            </c:multiLvlStrRef>
          </c:cat>
          <c:val>
            <c:numRef>
              <c:f>Data!$E$2:$E$6</c:f>
              <c:numCache>
                <c:formatCode>General</c:formatCode>
                <c:ptCount val="5"/>
                <c:pt idx="0">
                  <c:v>148.69999999999999</c:v>
                </c:pt>
                <c:pt idx="1">
                  <c:v>169.4</c:v>
                </c:pt>
                <c:pt idx="2">
                  <c:v>162.5</c:v>
                </c:pt>
                <c:pt idx="3">
                  <c:v>169.4</c:v>
                </c:pt>
                <c:pt idx="4">
                  <c:v>94.1</c:v>
                </c:pt>
              </c:numCache>
            </c:numRef>
          </c:val>
          <c:extLst>
            <c:ext xmlns:c16="http://schemas.microsoft.com/office/drawing/2014/chart" uri="{C3380CC4-5D6E-409C-BE32-E72D297353CC}">
              <c16:uniqueId val="{00000000-F6BC-49B5-8708-B851F57BF512}"/>
            </c:ext>
          </c:extLst>
        </c:ser>
        <c:dLbls>
          <c:showLegendKey val="0"/>
          <c:showVal val="0"/>
          <c:showCatName val="0"/>
          <c:showSerName val="0"/>
          <c:showPercent val="0"/>
          <c:showBubbleSize val="0"/>
        </c:dLbls>
        <c:gapWidth val="219"/>
        <c:overlap val="-27"/>
        <c:axId val="366724064"/>
        <c:axId val="366724456"/>
      </c:barChart>
      <c:catAx>
        <c:axId val="366724064"/>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366724456"/>
        <c:crosses val="autoZero"/>
        <c:auto val="1"/>
        <c:lblAlgn val="ctr"/>
        <c:lblOffset val="100"/>
        <c:noMultiLvlLbl val="0"/>
      </c:catAx>
      <c:valAx>
        <c:axId val="366724456"/>
        <c:scaling>
          <c:orientation val="minMax"/>
        </c:scaling>
        <c:delete val="0"/>
        <c:axPos val="l"/>
        <c:majorGridlines/>
        <c:title>
          <c:tx>
            <c:rich>
              <a:bodyPr rot="-5400000" vert="horz"/>
              <a:lstStyle/>
              <a:p>
                <a:pPr>
                  <a:defRPr/>
                </a:pPr>
                <a:r>
                  <a:rPr lang="en-US"/>
                  <a:t>ppm</a:t>
                </a:r>
              </a:p>
            </c:rich>
          </c:tx>
          <c:overlay val="0"/>
        </c:title>
        <c:numFmt formatCode="General" sourceLinked="1"/>
        <c:majorTickMark val="none"/>
        <c:minorTickMark val="none"/>
        <c:tickLblPos val="nextTo"/>
        <c:txPr>
          <a:bodyPr rot="-60000000" vert="horz"/>
          <a:lstStyle/>
          <a:p>
            <a:pPr>
              <a:defRPr/>
            </a:pPr>
            <a:endParaRPr lang="en-US"/>
          </a:p>
        </c:txPr>
        <c:crossAx val="366724064"/>
        <c:crosses val="autoZero"/>
        <c:crossBetween val="between"/>
      </c:valAx>
    </c:plotArea>
    <c:legend>
      <c:legendPos val="b"/>
      <c:overlay val="0"/>
      <c:txPr>
        <a:bodyPr rot="0" vert="horz"/>
        <a:lstStyle/>
        <a:p>
          <a:pPr>
            <a:defRPr/>
          </a:pPr>
          <a:endParaRPr lang="en-US"/>
        </a:p>
      </c:txPr>
    </c:legend>
    <c:plotVisOnly val="1"/>
    <c:dispBlanksAs val="gap"/>
    <c:showDLblsOverMax val="0"/>
  </c:chart>
  <c:txPr>
    <a:bodyPr/>
    <a:lstStyle/>
    <a:p>
      <a:pPr>
        <a:defRPr>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b="0" dirty="0">
                <a:solidFill>
                  <a:schemeClr val="bg1"/>
                </a:solidFill>
              </a:rPr>
              <a:t>Yield</a:t>
            </a:r>
          </a:p>
        </c:rich>
      </c:tx>
      <c:layout>
        <c:manualLayout>
          <c:xMode val="edge"/>
          <c:yMode val="edge"/>
          <c:x val="4.6319383688150091E-2"/>
          <c:y val="5.80560701919925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8049236900942939E-2"/>
          <c:y val="4.8675551102735561E-2"/>
          <c:w val="0.90497545445708172"/>
          <c:h val="0.71884704651694942"/>
        </c:manualLayout>
      </c:layout>
      <c:bar3DChart>
        <c:barDir val="col"/>
        <c:grouping val="clustered"/>
        <c:varyColors val="0"/>
        <c:ser>
          <c:idx val="0"/>
          <c:order val="0"/>
          <c:tx>
            <c:strRef>
              <c:f>Sheet1!$B$1</c:f>
              <c:strCache>
                <c:ptCount val="1"/>
                <c:pt idx="0">
                  <c:v>Yield</c:v>
                </c:pt>
              </c:strCache>
            </c:strRef>
          </c:tx>
          <c:spPr>
            <a:solidFill>
              <a:schemeClr val="accent3"/>
            </a:solidFill>
          </c:spPr>
          <c:invertIfNegative val="0"/>
          <c:dPt>
            <c:idx val="0"/>
            <c:invertIfNegative val="0"/>
            <c:bubble3D val="0"/>
            <c:spPr>
              <a:solidFill>
                <a:schemeClr val="tx1"/>
              </a:solidFill>
            </c:spPr>
            <c:extLst>
              <c:ext xmlns:c16="http://schemas.microsoft.com/office/drawing/2014/chart" uri="{C3380CC4-5D6E-409C-BE32-E72D297353CC}">
                <c16:uniqueId val="{00000001-70A5-4A6E-A19C-57E82F0AC46D}"/>
              </c:ext>
            </c:extLst>
          </c:dPt>
          <c:dLbls>
            <c:dLbl>
              <c:idx val="0"/>
              <c:layout>
                <c:manualLayout>
                  <c:x val="1.6975308641975308E-2"/>
                  <c:y val="6.6016504126031508E-2"/>
                </c:manualLayout>
              </c:layout>
              <c:tx>
                <c:rich>
                  <a:bodyPr/>
                  <a:lstStyle/>
                  <a:p>
                    <a:r>
                      <a:rPr lang="en-US" dirty="0">
                        <a:solidFill>
                          <a:schemeClr val="bg1"/>
                        </a:solidFill>
                      </a:rPr>
                      <a:t>83.9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5-4A6E-A19C-57E82F0AC46D}"/>
                </c:ext>
              </c:extLst>
            </c:dLbl>
            <c:dLbl>
              <c:idx val="1"/>
              <c:layout>
                <c:manualLayout>
                  <c:x val="0"/>
                  <c:y val="0.102025506376594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A5-4A6E-A19C-57E82F0AC46D}"/>
                </c:ext>
              </c:extLst>
            </c:dLbl>
            <c:dLbl>
              <c:idx val="2"/>
              <c:layout>
                <c:manualLayout>
                  <c:x val="0"/>
                  <c:y val="0.123030757689422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A5-4A6E-A19C-57E82F0AC46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Control</c:v>
                </c:pt>
                <c:pt idx="1">
                  <c:v>UltraMate SG + UAN</c:v>
                </c:pt>
                <c:pt idx="2">
                  <c:v>Humic DG +        UAN</c:v>
                </c:pt>
              </c:strCache>
            </c:strRef>
          </c:cat>
          <c:val>
            <c:numRef>
              <c:f>Sheet1!$B$2:$B$4</c:f>
              <c:numCache>
                <c:formatCode>General</c:formatCode>
                <c:ptCount val="3"/>
                <c:pt idx="0">
                  <c:v>83.9</c:v>
                </c:pt>
                <c:pt idx="1">
                  <c:v>113.6</c:v>
                </c:pt>
                <c:pt idx="2">
                  <c:v>137.9</c:v>
                </c:pt>
              </c:numCache>
            </c:numRef>
          </c:val>
          <c:extLst>
            <c:ext xmlns:c16="http://schemas.microsoft.com/office/drawing/2014/chart" uri="{C3380CC4-5D6E-409C-BE32-E72D297353CC}">
              <c16:uniqueId val="{00000004-70A5-4A6E-A19C-57E82F0AC46D}"/>
            </c:ext>
          </c:extLst>
        </c:ser>
        <c:dLbls>
          <c:showLegendKey val="0"/>
          <c:showVal val="0"/>
          <c:showCatName val="0"/>
          <c:showSerName val="0"/>
          <c:showPercent val="0"/>
          <c:showBubbleSize val="0"/>
        </c:dLbls>
        <c:gapWidth val="150"/>
        <c:shape val="box"/>
        <c:axId val="533967936"/>
        <c:axId val="533968328"/>
        <c:axId val="0"/>
      </c:bar3DChart>
      <c:catAx>
        <c:axId val="533967936"/>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n-US"/>
          </a:p>
        </c:txPr>
        <c:crossAx val="533968328"/>
        <c:crosses val="autoZero"/>
        <c:auto val="1"/>
        <c:lblAlgn val="ctr"/>
        <c:lblOffset val="100"/>
        <c:noMultiLvlLbl val="0"/>
      </c:catAx>
      <c:valAx>
        <c:axId val="533968328"/>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5339679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5063186546126185E-2"/>
          <c:y val="4.7974434553520268E-2"/>
          <c:w val="0.89556527656265184"/>
          <c:h val="0.71533631439355905"/>
        </c:manualLayout>
      </c:layout>
      <c:bar3DChart>
        <c:barDir val="col"/>
        <c:grouping val="clustered"/>
        <c:varyColors val="0"/>
        <c:ser>
          <c:idx val="0"/>
          <c:order val="0"/>
          <c:tx>
            <c:strRef>
              <c:f>Sheet1!$B$1</c:f>
              <c:strCache>
                <c:ptCount val="1"/>
                <c:pt idx="0">
                  <c:v>4/22/2014</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Control</c:v>
                </c:pt>
                <c:pt idx="1">
                  <c:v>UltraMate SG +UAN</c:v>
                </c:pt>
                <c:pt idx="2">
                  <c:v>Humic DG + UAN</c:v>
                </c:pt>
              </c:strCache>
            </c:strRef>
          </c:cat>
          <c:val>
            <c:numRef>
              <c:f>Sheet1!$B$2:$B$4</c:f>
              <c:numCache>
                <c:formatCode>0.0</c:formatCode>
                <c:ptCount val="3"/>
                <c:pt idx="0">
                  <c:v>10</c:v>
                </c:pt>
                <c:pt idx="1">
                  <c:v>11.5</c:v>
                </c:pt>
                <c:pt idx="2">
                  <c:v>15</c:v>
                </c:pt>
              </c:numCache>
            </c:numRef>
          </c:val>
          <c:extLst>
            <c:ext xmlns:c16="http://schemas.microsoft.com/office/drawing/2014/chart" uri="{C3380CC4-5D6E-409C-BE32-E72D297353CC}">
              <c16:uniqueId val="{00000000-4119-4E15-AC91-0D2D8F333E5A}"/>
            </c:ext>
          </c:extLst>
        </c:ser>
        <c:ser>
          <c:idx val="1"/>
          <c:order val="1"/>
          <c:tx>
            <c:strRef>
              <c:f>Sheet1!$C$1</c:f>
              <c:strCache>
                <c:ptCount val="1"/>
                <c:pt idx="0">
                  <c:v>8/6/2014</c:v>
                </c:pt>
              </c:strCache>
            </c:strRef>
          </c:tx>
          <c:invertIfNegative val="0"/>
          <c:dLbls>
            <c:dLbl>
              <c:idx val="1"/>
              <c:layout>
                <c:manualLayout>
                  <c:x val="1.6372844237292034E-2"/>
                  <c:y val="-5.4252093244396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19-4E15-AC91-0D2D8F333E5A}"/>
                </c:ext>
              </c:extLst>
            </c:dLbl>
            <c:dLbl>
              <c:idx val="2"/>
              <c:layout>
                <c:manualLayout>
                  <c:x val="8.93064231125022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19-4E15-AC91-0D2D8F333E5A}"/>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Control</c:v>
                </c:pt>
                <c:pt idx="1">
                  <c:v>UltraMate SG +UAN</c:v>
                </c:pt>
                <c:pt idx="2">
                  <c:v>Humic DG + UAN</c:v>
                </c:pt>
              </c:strCache>
            </c:strRef>
          </c:cat>
          <c:val>
            <c:numRef>
              <c:f>Sheet1!$C$2:$C$4</c:f>
              <c:numCache>
                <c:formatCode>0.0</c:formatCode>
                <c:ptCount val="3"/>
                <c:pt idx="0">
                  <c:v>79</c:v>
                </c:pt>
                <c:pt idx="1">
                  <c:v>17.5</c:v>
                </c:pt>
                <c:pt idx="2">
                  <c:v>8.5</c:v>
                </c:pt>
              </c:numCache>
            </c:numRef>
          </c:val>
          <c:extLst>
            <c:ext xmlns:c16="http://schemas.microsoft.com/office/drawing/2014/chart" uri="{C3380CC4-5D6E-409C-BE32-E72D297353CC}">
              <c16:uniqueId val="{00000003-4119-4E15-AC91-0D2D8F333E5A}"/>
            </c:ext>
          </c:extLst>
        </c:ser>
        <c:ser>
          <c:idx val="2"/>
          <c:order val="2"/>
          <c:tx>
            <c:strRef>
              <c:f>Sheet1!$D$1</c:f>
              <c:strCache>
                <c:ptCount val="1"/>
                <c:pt idx="0">
                  <c:v>8/21/2014</c:v>
                </c:pt>
              </c:strCache>
            </c:strRef>
          </c:tx>
          <c:invertIfNegative val="0"/>
          <c:dLbls>
            <c:dLbl>
              <c:idx val="1"/>
              <c:layout>
                <c:manualLayout>
                  <c:x val="1.4884403852083717E-2"/>
                  <c:y val="2.7126046622198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19-4E15-AC91-0D2D8F333E5A}"/>
                </c:ext>
              </c:extLst>
            </c:dLbl>
            <c:dLbl>
              <c:idx val="2"/>
              <c:layout>
                <c:manualLayout>
                  <c:x val="8.93064231125022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19-4E15-AC91-0D2D8F333E5A}"/>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Control</c:v>
                </c:pt>
                <c:pt idx="1">
                  <c:v>UltraMate SG +UAN</c:v>
                </c:pt>
                <c:pt idx="2">
                  <c:v>Humic DG + UAN</c:v>
                </c:pt>
              </c:strCache>
            </c:strRef>
          </c:cat>
          <c:val>
            <c:numRef>
              <c:f>Sheet1!$D$2:$D$4</c:f>
              <c:numCache>
                <c:formatCode>0.0</c:formatCode>
                <c:ptCount val="3"/>
                <c:pt idx="0">
                  <c:v>87</c:v>
                </c:pt>
                <c:pt idx="1">
                  <c:v>10.5</c:v>
                </c:pt>
                <c:pt idx="2">
                  <c:v>11</c:v>
                </c:pt>
              </c:numCache>
            </c:numRef>
          </c:val>
          <c:extLst>
            <c:ext xmlns:c16="http://schemas.microsoft.com/office/drawing/2014/chart" uri="{C3380CC4-5D6E-409C-BE32-E72D297353CC}">
              <c16:uniqueId val="{00000006-4119-4E15-AC91-0D2D8F333E5A}"/>
            </c:ext>
          </c:extLst>
        </c:ser>
        <c:ser>
          <c:idx val="3"/>
          <c:order val="3"/>
          <c:tx>
            <c:strRef>
              <c:f>Sheet1!$E$1</c:f>
              <c:strCache>
                <c:ptCount val="1"/>
                <c:pt idx="0">
                  <c:v>12/3/2014</c:v>
                </c:pt>
              </c:strCache>
            </c:strRef>
          </c:tx>
          <c:invertIfNegative val="0"/>
          <c:dLbls>
            <c:dLbl>
              <c:idx val="0"/>
              <c:layout>
                <c:manualLayout>
                  <c:x val="2.08381653929172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19-4E15-AC91-0D2D8F333E5A}"/>
                </c:ext>
              </c:extLst>
            </c:dLbl>
            <c:dLbl>
              <c:idx val="1"/>
              <c:layout>
                <c:manualLayout>
                  <c:x val="2.08381653929172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19-4E15-AC91-0D2D8F333E5A}"/>
                </c:ext>
              </c:extLst>
            </c:dLbl>
            <c:dLbl>
              <c:idx val="2"/>
              <c:layout>
                <c:manualLayout>
                  <c:x val="1.78612846225004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19-4E15-AC91-0D2D8F333E5A}"/>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Control</c:v>
                </c:pt>
                <c:pt idx="1">
                  <c:v>UltraMate SG +UAN</c:v>
                </c:pt>
                <c:pt idx="2">
                  <c:v>Humic DG + UAN</c:v>
                </c:pt>
              </c:strCache>
            </c:strRef>
          </c:cat>
          <c:val>
            <c:numRef>
              <c:f>Sheet1!$E$2:$E$4</c:f>
              <c:numCache>
                <c:formatCode>0.0</c:formatCode>
                <c:ptCount val="3"/>
                <c:pt idx="0">
                  <c:v>24</c:v>
                </c:pt>
                <c:pt idx="1">
                  <c:v>9.5</c:v>
                </c:pt>
                <c:pt idx="2">
                  <c:v>5</c:v>
                </c:pt>
              </c:numCache>
            </c:numRef>
          </c:val>
          <c:extLst>
            <c:ext xmlns:c16="http://schemas.microsoft.com/office/drawing/2014/chart" uri="{C3380CC4-5D6E-409C-BE32-E72D297353CC}">
              <c16:uniqueId val="{0000000A-4119-4E15-AC91-0D2D8F333E5A}"/>
            </c:ext>
          </c:extLst>
        </c:ser>
        <c:dLbls>
          <c:showLegendKey val="0"/>
          <c:showVal val="0"/>
          <c:showCatName val="0"/>
          <c:showSerName val="0"/>
          <c:showPercent val="0"/>
          <c:showBubbleSize val="0"/>
        </c:dLbls>
        <c:gapWidth val="150"/>
        <c:shape val="box"/>
        <c:axId val="235068128"/>
        <c:axId val="366720928"/>
        <c:axId val="0"/>
      </c:bar3DChart>
      <c:catAx>
        <c:axId val="235068128"/>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n-US"/>
          </a:p>
        </c:txPr>
        <c:crossAx val="366720928"/>
        <c:crosses val="autoZero"/>
        <c:auto val="1"/>
        <c:lblAlgn val="ctr"/>
        <c:lblOffset val="100"/>
        <c:noMultiLvlLbl val="0"/>
      </c:catAx>
      <c:valAx>
        <c:axId val="366720928"/>
        <c:scaling>
          <c:orientation val="minMax"/>
        </c:scaling>
        <c:delete val="0"/>
        <c:axPos val="l"/>
        <c:majorGridlines/>
        <c:title>
          <c:tx>
            <c:rich>
              <a:bodyPr rot="0" vert="horz"/>
              <a:lstStyle/>
              <a:p>
                <a:pPr>
                  <a:defRPr>
                    <a:solidFill>
                      <a:schemeClr val="bg1"/>
                    </a:solidFill>
                  </a:defRPr>
                </a:pPr>
                <a:r>
                  <a:rPr lang="en-US" dirty="0">
                    <a:solidFill>
                      <a:schemeClr val="bg1"/>
                    </a:solidFill>
                  </a:rPr>
                  <a:t>Nitrates ppm</a:t>
                </a:r>
              </a:p>
            </c:rich>
          </c:tx>
          <c:layout>
            <c:manualLayout>
              <c:xMode val="edge"/>
              <c:yMode val="edge"/>
              <c:x val="1.4203471675858479E-3"/>
              <c:y val="6.99083075546908E-4"/>
            </c:manualLayout>
          </c:layout>
          <c:overlay val="0"/>
        </c:title>
        <c:numFmt formatCode="0.0" sourceLinked="1"/>
        <c:majorTickMark val="out"/>
        <c:minorTickMark val="none"/>
        <c:tickLblPos val="nextTo"/>
        <c:txPr>
          <a:bodyPr/>
          <a:lstStyle/>
          <a:p>
            <a:pPr>
              <a:defRPr>
                <a:solidFill>
                  <a:schemeClr val="bg1"/>
                </a:solidFill>
              </a:defRPr>
            </a:pPr>
            <a:endParaRPr lang="en-US"/>
          </a:p>
        </c:txPr>
        <c:crossAx val="235068128"/>
        <c:crosses val="autoZero"/>
        <c:crossBetween val="between"/>
        <c:majorUnit val="20"/>
      </c:valAx>
    </c:plotArea>
    <c:legend>
      <c:legendPos val="r"/>
      <c:layout>
        <c:manualLayout>
          <c:xMode val="edge"/>
          <c:yMode val="edge"/>
          <c:x val="0.13186303101001265"/>
          <c:y val="0.87956359168532294"/>
          <c:w val="0.82647030232332064"/>
          <c:h val="0.12009238530104968"/>
        </c:manualLayout>
      </c:layout>
      <c:overlay val="0"/>
      <c:txPr>
        <a:bodyPr/>
        <a:lstStyle/>
        <a:p>
          <a:pPr>
            <a:defRPr sz="1500"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Wheat Leaf Count at 62 DAT</a:t>
            </a:r>
            <a:br>
              <a:rPr lang="en-US" dirty="0"/>
            </a:br>
            <a:r>
              <a:rPr lang="en-US" dirty="0"/>
              <a:t>(grown in a sand medium)</a:t>
            </a:r>
          </a:p>
        </c:rich>
      </c:tx>
      <c:layout>
        <c:manualLayout>
          <c:xMode val="edge"/>
          <c:yMode val="edge"/>
          <c:x val="0.27644471071550836"/>
          <c:y val="0"/>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Corn!$B$10</c:f>
              <c:strCache>
                <c:ptCount val="1"/>
                <c:pt idx="0">
                  <c:v>Humic DG (Large Particle) 25#/Acre</c:v>
                </c:pt>
              </c:strCache>
            </c:strRef>
          </c:tx>
          <c:spPr>
            <a:solidFill>
              <a:srgbClr val="92D050"/>
            </a:solidFill>
          </c:spPr>
          <c:invertIfNegative val="0"/>
          <c:val>
            <c:numRef>
              <c:f>Wheat!$T$10</c:f>
              <c:numCache>
                <c:formatCode>General</c:formatCode>
                <c:ptCount val="1"/>
                <c:pt idx="0">
                  <c:v>17.181818181818201</c:v>
                </c:pt>
              </c:numCache>
            </c:numRef>
          </c:val>
          <c:extLst>
            <c:ext xmlns:c16="http://schemas.microsoft.com/office/drawing/2014/chart" uri="{C3380CC4-5D6E-409C-BE32-E72D297353CC}">
              <c16:uniqueId val="{00000000-5CAB-4963-A234-BFE4BB7DD55D}"/>
            </c:ext>
          </c:extLst>
        </c:ser>
        <c:ser>
          <c:idx val="3"/>
          <c:order val="1"/>
          <c:tx>
            <c:strRef>
              <c:f>Corn!$B$19</c:f>
              <c:strCache>
                <c:ptCount val="1"/>
                <c:pt idx="0">
                  <c:v>Screened Humate 100#/Acre</c:v>
                </c:pt>
              </c:strCache>
            </c:strRef>
          </c:tx>
          <c:spPr>
            <a:solidFill>
              <a:srgbClr val="006600"/>
            </a:solidFill>
          </c:spPr>
          <c:invertIfNegative val="0"/>
          <c:val>
            <c:numRef>
              <c:f>Wheat!$T$19</c:f>
              <c:numCache>
                <c:formatCode>General</c:formatCode>
                <c:ptCount val="1"/>
                <c:pt idx="0">
                  <c:v>12.166666666666675</c:v>
                </c:pt>
              </c:numCache>
            </c:numRef>
          </c:val>
          <c:extLst>
            <c:ext xmlns:c16="http://schemas.microsoft.com/office/drawing/2014/chart" uri="{C3380CC4-5D6E-409C-BE32-E72D297353CC}">
              <c16:uniqueId val="{00000001-5CAB-4963-A234-BFE4BB7DD55D}"/>
            </c:ext>
          </c:extLst>
        </c:ser>
        <c:dLbls>
          <c:showLegendKey val="0"/>
          <c:showVal val="0"/>
          <c:showCatName val="0"/>
          <c:showSerName val="0"/>
          <c:showPercent val="0"/>
          <c:showBubbleSize val="0"/>
        </c:dLbls>
        <c:gapWidth val="150"/>
        <c:shape val="box"/>
        <c:axId val="37463936"/>
        <c:axId val="37466112"/>
        <c:axId val="0"/>
      </c:bar3DChart>
      <c:catAx>
        <c:axId val="37463936"/>
        <c:scaling>
          <c:orientation val="minMax"/>
        </c:scaling>
        <c:delete val="1"/>
        <c:axPos val="b"/>
        <c:title>
          <c:tx>
            <c:rich>
              <a:bodyPr/>
              <a:lstStyle/>
              <a:p>
                <a:pPr>
                  <a:defRPr sz="1100"/>
                </a:pPr>
                <a:r>
                  <a:rPr lang="en-US" sz="1100"/>
                  <a:t>Treatments</a:t>
                </a:r>
              </a:p>
            </c:rich>
          </c:tx>
          <c:layout>
            <c:manualLayout>
              <c:xMode val="edge"/>
              <c:yMode val="edge"/>
              <c:x val="0.2597667750770285"/>
              <c:y val="0.90238230953454046"/>
            </c:manualLayout>
          </c:layout>
          <c:overlay val="0"/>
        </c:title>
        <c:majorTickMark val="out"/>
        <c:minorTickMark val="none"/>
        <c:tickLblPos val="none"/>
        <c:crossAx val="37466112"/>
        <c:crosses val="autoZero"/>
        <c:auto val="1"/>
        <c:lblAlgn val="ctr"/>
        <c:lblOffset val="100"/>
        <c:noMultiLvlLbl val="0"/>
      </c:catAx>
      <c:valAx>
        <c:axId val="37466112"/>
        <c:scaling>
          <c:orientation val="minMax"/>
          <c:max val="18"/>
          <c:min val="10"/>
        </c:scaling>
        <c:delete val="0"/>
        <c:axPos val="l"/>
        <c:majorGridlines/>
        <c:title>
          <c:tx>
            <c:rich>
              <a:bodyPr rot="-5400000" vert="horz"/>
              <a:lstStyle/>
              <a:p>
                <a:pPr>
                  <a:defRPr sz="1100"/>
                </a:pPr>
                <a:r>
                  <a:rPr lang="en-US" sz="1100"/>
                  <a:t>Average Leaf Count</a:t>
                </a:r>
              </a:p>
            </c:rich>
          </c:tx>
          <c:layout>
            <c:manualLayout>
              <c:xMode val="edge"/>
              <c:yMode val="edge"/>
              <c:x val="2.2617111719730697E-2"/>
              <c:y val="0.44410144754632919"/>
            </c:manualLayout>
          </c:layout>
          <c:overlay val="0"/>
        </c:title>
        <c:numFmt formatCode="General" sourceLinked="1"/>
        <c:majorTickMark val="out"/>
        <c:minorTickMark val="none"/>
        <c:tickLblPos val="nextTo"/>
        <c:crossAx val="37463936"/>
        <c:crosses val="autoZero"/>
        <c:crossBetween val="between"/>
      </c:valAx>
    </c:plotArea>
    <c:legend>
      <c:legendPos val="r"/>
      <c:overlay val="0"/>
      <c:txPr>
        <a:bodyPr/>
        <a:lstStyle/>
        <a:p>
          <a:pPr>
            <a:defRPr sz="11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Tomato Leaf Count at 62 DAT</a:t>
            </a:r>
            <a:br>
              <a:rPr lang="en-US" dirty="0"/>
            </a:br>
            <a:r>
              <a:rPr lang="en-US" dirty="0"/>
              <a:t>(grown in a sand medium)</a:t>
            </a:r>
          </a:p>
        </c:rich>
      </c:tx>
      <c:layout>
        <c:manualLayout>
          <c:xMode val="edge"/>
          <c:yMode val="edge"/>
          <c:x val="0.27353189546958806"/>
          <c:y val="0"/>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Alfalfa!$B$10</c:f>
              <c:strCache>
                <c:ptCount val="1"/>
                <c:pt idx="0">
                  <c:v>Humic DG (Large Particle) 25#/Acre</c:v>
                </c:pt>
              </c:strCache>
            </c:strRef>
          </c:tx>
          <c:spPr>
            <a:solidFill>
              <a:srgbClr val="92D050"/>
            </a:solidFill>
          </c:spPr>
          <c:invertIfNegative val="0"/>
          <c:val>
            <c:numRef>
              <c:f>Tomato!$R$10</c:f>
              <c:numCache>
                <c:formatCode>General</c:formatCode>
                <c:ptCount val="1"/>
                <c:pt idx="0">
                  <c:v>27</c:v>
                </c:pt>
              </c:numCache>
            </c:numRef>
          </c:val>
          <c:extLst>
            <c:ext xmlns:c16="http://schemas.microsoft.com/office/drawing/2014/chart" uri="{C3380CC4-5D6E-409C-BE32-E72D297353CC}">
              <c16:uniqueId val="{00000000-36F3-4A45-9297-93A3F493C9AB}"/>
            </c:ext>
          </c:extLst>
        </c:ser>
        <c:ser>
          <c:idx val="3"/>
          <c:order val="1"/>
          <c:tx>
            <c:strRef>
              <c:f>Corn!$B$19</c:f>
              <c:strCache>
                <c:ptCount val="1"/>
                <c:pt idx="0">
                  <c:v>Screened Humate 100#/Acre</c:v>
                </c:pt>
              </c:strCache>
            </c:strRef>
          </c:tx>
          <c:spPr>
            <a:solidFill>
              <a:srgbClr val="006600"/>
            </a:solidFill>
          </c:spPr>
          <c:invertIfNegative val="0"/>
          <c:val>
            <c:numRef>
              <c:f>Tomato!$R$19</c:f>
              <c:numCache>
                <c:formatCode>General</c:formatCode>
                <c:ptCount val="1"/>
                <c:pt idx="0">
                  <c:v>17.666666666666668</c:v>
                </c:pt>
              </c:numCache>
            </c:numRef>
          </c:val>
          <c:extLst>
            <c:ext xmlns:c16="http://schemas.microsoft.com/office/drawing/2014/chart" uri="{C3380CC4-5D6E-409C-BE32-E72D297353CC}">
              <c16:uniqueId val="{00000001-36F3-4A45-9297-93A3F493C9AB}"/>
            </c:ext>
          </c:extLst>
        </c:ser>
        <c:dLbls>
          <c:showLegendKey val="0"/>
          <c:showVal val="0"/>
          <c:showCatName val="0"/>
          <c:showSerName val="0"/>
          <c:showPercent val="0"/>
          <c:showBubbleSize val="0"/>
        </c:dLbls>
        <c:gapWidth val="150"/>
        <c:shape val="box"/>
        <c:axId val="65524096"/>
        <c:axId val="65526016"/>
        <c:axId val="0"/>
      </c:bar3DChart>
      <c:catAx>
        <c:axId val="65524096"/>
        <c:scaling>
          <c:orientation val="minMax"/>
        </c:scaling>
        <c:delete val="1"/>
        <c:axPos val="b"/>
        <c:title>
          <c:tx>
            <c:rich>
              <a:bodyPr/>
              <a:lstStyle/>
              <a:p>
                <a:pPr>
                  <a:defRPr sz="1100"/>
                </a:pPr>
                <a:r>
                  <a:rPr lang="en-US" sz="1100"/>
                  <a:t>Treatments</a:t>
                </a:r>
              </a:p>
            </c:rich>
          </c:tx>
          <c:overlay val="0"/>
        </c:title>
        <c:majorTickMark val="out"/>
        <c:minorTickMark val="none"/>
        <c:tickLblPos val="none"/>
        <c:crossAx val="65526016"/>
        <c:crosses val="autoZero"/>
        <c:auto val="1"/>
        <c:lblAlgn val="ctr"/>
        <c:lblOffset val="100"/>
        <c:noMultiLvlLbl val="0"/>
      </c:catAx>
      <c:valAx>
        <c:axId val="65526016"/>
        <c:scaling>
          <c:orientation val="minMax"/>
          <c:max val="27"/>
          <c:min val="15"/>
        </c:scaling>
        <c:delete val="0"/>
        <c:axPos val="l"/>
        <c:majorGridlines/>
        <c:title>
          <c:tx>
            <c:rich>
              <a:bodyPr rot="-5400000" vert="horz"/>
              <a:lstStyle/>
              <a:p>
                <a:pPr>
                  <a:defRPr sz="1100"/>
                </a:pPr>
                <a:r>
                  <a:rPr lang="en-US" sz="1100"/>
                  <a:t>Average Leaf Count</a:t>
                </a:r>
              </a:p>
            </c:rich>
          </c:tx>
          <c:layout>
            <c:manualLayout>
              <c:xMode val="edge"/>
              <c:yMode val="edge"/>
              <c:x val="2.2617111719730697E-2"/>
              <c:y val="0.44410144754632919"/>
            </c:manualLayout>
          </c:layout>
          <c:overlay val="0"/>
        </c:title>
        <c:numFmt formatCode="General" sourceLinked="1"/>
        <c:majorTickMark val="out"/>
        <c:minorTickMark val="none"/>
        <c:tickLblPos val="nextTo"/>
        <c:crossAx val="65524096"/>
        <c:crosses val="autoZero"/>
        <c:crossBetween val="between"/>
      </c:valAx>
    </c:plotArea>
    <c:legend>
      <c:legendPos val="r"/>
      <c:overlay val="0"/>
      <c:txPr>
        <a:bodyPr/>
        <a:lstStyle/>
        <a:p>
          <a:pPr>
            <a:defRPr sz="11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a:t>Mean Change in Salinity after 500 mL of Leaching</a:t>
            </a:r>
          </a:p>
        </c:rich>
      </c:tx>
      <c:layout>
        <c:manualLayout>
          <c:xMode val="edge"/>
          <c:yMode val="edge"/>
          <c:x val="0.24553116448855306"/>
          <c:y val="7.395087294056038E-3"/>
        </c:manualLayout>
      </c:layout>
      <c:overlay val="0"/>
    </c:title>
    <c:autoTitleDeleted val="0"/>
    <c:plotArea>
      <c:layout/>
      <c:barChart>
        <c:barDir val="col"/>
        <c:grouping val="clustered"/>
        <c:varyColors val="0"/>
        <c:ser>
          <c:idx val="0"/>
          <c:order val="0"/>
          <c:tx>
            <c:strRef>
              <c:f>Sheet1!$B$1</c:f>
              <c:strCache>
                <c:ptCount val="1"/>
                <c:pt idx="0">
                  <c:v>Change in Salinity (%)</c:v>
                </c:pt>
              </c:strCache>
            </c:strRef>
          </c:tx>
          <c:spPr>
            <a:solidFill>
              <a:srgbClr val="92D050"/>
            </a:solidFill>
          </c:spPr>
          <c:invertIfNegative val="0"/>
          <c:dPt>
            <c:idx val="0"/>
            <c:invertIfNegative val="0"/>
            <c:bubble3D val="0"/>
            <c:spPr>
              <a:solidFill>
                <a:schemeClr val="accent5"/>
              </a:solidFill>
            </c:spPr>
            <c:extLst>
              <c:ext xmlns:c16="http://schemas.microsoft.com/office/drawing/2014/chart" uri="{C3380CC4-5D6E-409C-BE32-E72D297353CC}">
                <c16:uniqueId val="{00000000-1185-4514-B123-7D9737AD58DC}"/>
              </c:ext>
            </c:extLst>
          </c:dPt>
          <c:dPt>
            <c:idx val="1"/>
            <c:invertIfNegative val="0"/>
            <c:bubble3D val="0"/>
            <c:spPr>
              <a:solidFill>
                <a:schemeClr val="accent3"/>
              </a:solidFill>
            </c:spPr>
            <c:extLst>
              <c:ext xmlns:c16="http://schemas.microsoft.com/office/drawing/2014/chart" uri="{C3380CC4-5D6E-409C-BE32-E72D297353CC}">
                <c16:uniqueId val="{00000001-1185-4514-B123-7D9737AD58DC}"/>
              </c:ext>
            </c:extLst>
          </c:dPt>
          <c:cat>
            <c:strRef>
              <c:f>Sheet1!$A$2:$A$4</c:f>
              <c:strCache>
                <c:ptCount val="3"/>
                <c:pt idx="0">
                  <c:v>Black Gypsum DG</c:v>
                </c:pt>
                <c:pt idx="1">
                  <c:v>Brand X</c:v>
                </c:pt>
                <c:pt idx="2">
                  <c:v>Control</c:v>
                </c:pt>
              </c:strCache>
            </c:strRef>
          </c:cat>
          <c:val>
            <c:numRef>
              <c:f>Sheet1!$B$2:$B$4</c:f>
              <c:numCache>
                <c:formatCode>General</c:formatCode>
                <c:ptCount val="3"/>
                <c:pt idx="0">
                  <c:v>-7.7</c:v>
                </c:pt>
                <c:pt idx="1">
                  <c:v>3.2</c:v>
                </c:pt>
                <c:pt idx="2">
                  <c:v>0</c:v>
                </c:pt>
              </c:numCache>
            </c:numRef>
          </c:val>
          <c:extLst>
            <c:ext xmlns:c16="http://schemas.microsoft.com/office/drawing/2014/chart" uri="{C3380CC4-5D6E-409C-BE32-E72D297353CC}">
              <c16:uniqueId val="{00000000-72B3-4C1B-AC1E-6D08B9714A31}"/>
            </c:ext>
          </c:extLst>
        </c:ser>
        <c:dLbls>
          <c:showLegendKey val="0"/>
          <c:showVal val="0"/>
          <c:showCatName val="0"/>
          <c:showSerName val="0"/>
          <c:showPercent val="0"/>
          <c:showBubbleSize val="0"/>
        </c:dLbls>
        <c:gapWidth val="150"/>
        <c:axId val="330594560"/>
        <c:axId val="330612736"/>
      </c:barChart>
      <c:catAx>
        <c:axId val="330594560"/>
        <c:scaling>
          <c:orientation val="minMax"/>
        </c:scaling>
        <c:delete val="0"/>
        <c:axPos val="b"/>
        <c:numFmt formatCode="General" sourceLinked="0"/>
        <c:majorTickMark val="out"/>
        <c:minorTickMark val="none"/>
        <c:tickLblPos val="nextTo"/>
        <c:txPr>
          <a:bodyPr/>
          <a:lstStyle/>
          <a:p>
            <a:pPr>
              <a:defRPr b="1"/>
            </a:pPr>
            <a:endParaRPr lang="en-US"/>
          </a:p>
        </c:txPr>
        <c:crossAx val="330612736"/>
        <c:crosses val="autoZero"/>
        <c:auto val="1"/>
        <c:lblAlgn val="ctr"/>
        <c:lblOffset val="100"/>
        <c:noMultiLvlLbl val="0"/>
      </c:catAx>
      <c:valAx>
        <c:axId val="330612736"/>
        <c:scaling>
          <c:orientation val="minMax"/>
          <c:max val="10"/>
        </c:scaling>
        <c:delete val="0"/>
        <c:axPos val="l"/>
        <c:majorGridlines/>
        <c:title>
          <c:tx>
            <c:rich>
              <a:bodyPr rot="-5400000" vert="horz"/>
              <a:lstStyle/>
              <a:p>
                <a:pPr>
                  <a:defRPr/>
                </a:pPr>
                <a:r>
                  <a:rPr lang="en-US"/>
                  <a:t>Percentage</a:t>
                </a:r>
              </a:p>
            </c:rich>
          </c:tx>
          <c:overlay val="0"/>
        </c:title>
        <c:numFmt formatCode="General" sourceLinked="1"/>
        <c:majorTickMark val="out"/>
        <c:minorTickMark val="none"/>
        <c:tickLblPos val="nextTo"/>
        <c:crossAx val="330594560"/>
        <c:crosses val="autoZero"/>
        <c:crossBetween val="between"/>
      </c:valAx>
    </c:plotArea>
    <c:plotVisOnly val="1"/>
    <c:dispBlanksAs val="gap"/>
    <c:showDLblsOverMax val="0"/>
  </c:chart>
  <c:txPr>
    <a:bodyPr/>
    <a:lstStyle/>
    <a:p>
      <a:pPr>
        <a:defRPr sz="1600">
          <a:solidFill>
            <a:schemeClr val="bg1"/>
          </a:solidFill>
          <a:latin typeface="Century Gothic" panose="020B050202020202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cdr:x>
      <cdr:y>0.91542</cdr:y>
    </cdr:from>
    <cdr:to>
      <cdr:x>0.31458</cdr:x>
      <cdr:y>1</cdr:y>
    </cdr:to>
    <cdr:sp macro="" textlink="">
      <cdr:nvSpPr>
        <cdr:cNvPr id="2" name="TextBox 1"/>
        <cdr:cNvSpPr txBox="1"/>
      </cdr:nvSpPr>
      <cdr:spPr>
        <a:xfrm xmlns:a="http://schemas.openxmlformats.org/drawingml/2006/main">
          <a:off x="0" y="3874325"/>
          <a:ext cx="2588868" cy="357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t>Source: Arise  Research &amp; Discovery, 2014</a:t>
          </a:r>
          <a:endParaRPr lang="en-US" sz="800" baseline="0" dirty="0"/>
        </a:p>
        <a:p xmlns:a="http://schemas.openxmlformats.org/drawingml/2006/main">
          <a:r>
            <a:rPr lang="en-US" sz="800" baseline="0" dirty="0"/>
            <a:t>Replicated 2 times</a:t>
          </a:r>
        </a:p>
        <a:p xmlns:a="http://schemas.openxmlformats.org/drawingml/2006/main">
          <a:endParaRPr lang="en-US" sz="800" dirty="0"/>
        </a:p>
      </cdr:txBody>
    </cdr:sp>
  </cdr:relSizeAnchor>
  <cdr:relSizeAnchor xmlns:cdr="http://schemas.openxmlformats.org/drawingml/2006/chartDrawing">
    <cdr:from>
      <cdr:x>0.4798</cdr:x>
      <cdr:y>0.63279</cdr:y>
    </cdr:from>
    <cdr:to>
      <cdr:x>0.56349</cdr:x>
      <cdr:y>0.71934</cdr:y>
    </cdr:to>
    <cdr:sp macro="" textlink="">
      <cdr:nvSpPr>
        <cdr:cNvPr id="3" name="TextBox 2"/>
        <cdr:cNvSpPr txBox="1"/>
      </cdr:nvSpPr>
      <cdr:spPr>
        <a:xfrm xmlns:a="http://schemas.openxmlformats.org/drawingml/2006/main">
          <a:off x="3948545" y="2864922"/>
          <a:ext cx="688769" cy="391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+29.7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6AC34B-6A2A-45FA-86C6-50913BCD2D97}" type="datetimeFigureOut">
              <a:rPr lang="en-US" smtClean="0"/>
              <a:t>11/6/2017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42286B-901F-4561-B493-81F2ED85E8B8}" type="slidenum">
              <a:rPr lang="en-US" smtClean="0"/>
              <a:t>‹#›</a:t>
            </a:fld>
            <a:endParaRPr lang="en-US"/>
          </a:p>
        </p:txBody>
      </p:sp>
    </p:spTree>
    <p:extLst>
      <p:ext uri="{BB962C8B-B14F-4D97-AF65-F5344CB8AC3E}">
        <p14:creationId xmlns:p14="http://schemas.microsoft.com/office/powerpoint/2010/main" val="82230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 provides the following for plants:</a:t>
            </a:r>
          </a:p>
          <a:p>
            <a:pPr lvl="1"/>
            <a:r>
              <a:rPr lang="en-US" dirty="0"/>
              <a:t>Physical support</a:t>
            </a:r>
          </a:p>
          <a:p>
            <a:pPr lvl="1"/>
            <a:r>
              <a:rPr lang="en-US" dirty="0"/>
              <a:t>Air Supply &amp; Flow</a:t>
            </a:r>
          </a:p>
          <a:p>
            <a:pPr lvl="2"/>
            <a:r>
              <a:rPr lang="en-US" dirty="0"/>
              <a:t>Supports respiration (</a:t>
            </a:r>
            <a:r>
              <a:rPr lang="en-US" dirty="0">
                <a:sym typeface="Wingdings" panose="05000000000000000000" pitchFamily="2" charset="2"/>
              </a:rPr>
              <a:t>energy release for growth)</a:t>
            </a:r>
            <a:endParaRPr lang="en-US" dirty="0"/>
          </a:p>
          <a:p>
            <a:pPr lvl="1"/>
            <a:r>
              <a:rPr lang="en-US" dirty="0"/>
              <a:t>Water</a:t>
            </a:r>
          </a:p>
          <a:p>
            <a:pPr lvl="2"/>
            <a:r>
              <a:rPr lang="en-US" dirty="0"/>
              <a:t>Supports cooling, nutrient transport, and photosynthesis (energy production)</a:t>
            </a:r>
          </a:p>
          <a:p>
            <a:pPr lvl="1"/>
            <a:r>
              <a:rPr lang="en-US" dirty="0"/>
              <a:t>Temperature moderation</a:t>
            </a:r>
          </a:p>
          <a:p>
            <a:pPr lvl="2"/>
            <a:r>
              <a:rPr lang="en-US" dirty="0"/>
              <a:t>Protects plant roots</a:t>
            </a:r>
          </a:p>
          <a:p>
            <a:pPr lvl="1"/>
            <a:r>
              <a:rPr lang="en-US" dirty="0"/>
              <a:t>Protection from toxins</a:t>
            </a:r>
          </a:p>
          <a:p>
            <a:pPr lvl="2"/>
            <a:r>
              <a:rPr lang="en-US" dirty="0"/>
              <a:t>Ventilate gases; decomposition or absorption of toxins</a:t>
            </a:r>
          </a:p>
          <a:p>
            <a:pPr lvl="1"/>
            <a:r>
              <a:rPr lang="en-US" dirty="0"/>
              <a:t>Nutrients essential for growth</a:t>
            </a:r>
          </a:p>
          <a:p>
            <a:endParaRPr lang="en-US" dirty="0"/>
          </a:p>
        </p:txBody>
      </p:sp>
      <p:sp>
        <p:nvSpPr>
          <p:cNvPr id="4" name="Slide Number Placeholder 3"/>
          <p:cNvSpPr>
            <a:spLocks noGrp="1"/>
          </p:cNvSpPr>
          <p:nvPr>
            <p:ph type="sldNum" sz="quarter" idx="10"/>
          </p:nvPr>
        </p:nvSpPr>
        <p:spPr/>
        <p:txBody>
          <a:bodyPr/>
          <a:lstStyle/>
          <a:p>
            <a:fld id="{95ED7465-F7B0-4F3D-97CF-A3E85B81B7EF}" type="slidenum">
              <a:rPr lang="en-US" smtClean="0"/>
              <a:t>2</a:t>
            </a:fld>
            <a:endParaRPr lang="en-US"/>
          </a:p>
        </p:txBody>
      </p:sp>
    </p:spTree>
    <p:extLst>
      <p:ext uri="{BB962C8B-B14F-4D97-AF65-F5344CB8AC3E}">
        <p14:creationId xmlns:p14="http://schemas.microsoft.com/office/powerpoint/2010/main" val="186851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fld id="{B64D8356-9D82-4813-AC5F-55D6AD9FCC14}"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40582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010B7-5221-4C43-9EBE-9E0298CADDAD}" type="slidenum">
              <a:rPr lang="en-US" altLang="en-US"/>
              <a:pPr/>
              <a:t>18</a:t>
            </a:fld>
            <a:endParaRPr lang="en-US" alt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en-US" baseline="0" dirty="0"/>
          </a:p>
          <a:p>
            <a:endParaRPr lang="en-US" altLang="en-US" dirty="0"/>
          </a:p>
        </p:txBody>
      </p:sp>
    </p:spTree>
    <p:extLst>
      <p:ext uri="{BB962C8B-B14F-4D97-AF65-F5344CB8AC3E}">
        <p14:creationId xmlns:p14="http://schemas.microsoft.com/office/powerpoint/2010/main" val="68050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22</a:t>
            </a:fld>
            <a:endParaRPr lang="en-US"/>
          </a:p>
        </p:txBody>
      </p:sp>
    </p:spTree>
    <p:extLst>
      <p:ext uri="{BB962C8B-B14F-4D97-AF65-F5344CB8AC3E}">
        <p14:creationId xmlns:p14="http://schemas.microsoft.com/office/powerpoint/2010/main" val="181261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23</a:t>
            </a:fld>
            <a:endParaRPr lang="en-US"/>
          </a:p>
        </p:txBody>
      </p:sp>
    </p:spTree>
    <p:extLst>
      <p:ext uri="{BB962C8B-B14F-4D97-AF65-F5344CB8AC3E}">
        <p14:creationId xmlns:p14="http://schemas.microsoft.com/office/powerpoint/2010/main" val="384666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25</a:t>
            </a:fld>
            <a:endParaRPr lang="en-US"/>
          </a:p>
        </p:txBody>
      </p:sp>
    </p:spTree>
    <p:extLst>
      <p:ext uri="{BB962C8B-B14F-4D97-AF65-F5344CB8AC3E}">
        <p14:creationId xmlns:p14="http://schemas.microsoft.com/office/powerpoint/2010/main" val="86541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D7465-F7B0-4F3D-97CF-A3E85B81B7EF}" type="slidenum">
              <a:rPr lang="en-US" smtClean="0"/>
              <a:t>29</a:t>
            </a:fld>
            <a:endParaRPr lang="en-US"/>
          </a:p>
        </p:txBody>
      </p:sp>
    </p:spTree>
    <p:extLst>
      <p:ext uri="{BB962C8B-B14F-4D97-AF65-F5344CB8AC3E}">
        <p14:creationId xmlns:p14="http://schemas.microsoft.com/office/powerpoint/2010/main" val="180620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A908C7-5EB6-4919-B50F-2F73A4FF2716}" type="slidenum">
              <a:rPr lang="en-US" altLang="en-US"/>
              <a:pPr eaLnBrk="1" hangingPunct="1"/>
              <a:t>31</a:t>
            </a:fld>
            <a:endParaRPr lang="en-US" altLang="en-US"/>
          </a:p>
        </p:txBody>
      </p:sp>
      <p:sp>
        <p:nvSpPr>
          <p:cNvPr id="94211" name="Slide Image Placeholder 1"/>
          <p:cNvSpPr>
            <a:spLocks noGrp="1" noRot="1" noChangeAspect="1" noTextEdit="1"/>
          </p:cNvSpPr>
          <p:nvPr>
            <p:ph type="sldImg"/>
          </p:nvPr>
        </p:nvSpPr>
        <p:spPr>
          <a:ln/>
        </p:spPr>
      </p:sp>
      <p:sp>
        <p:nvSpPr>
          <p:cNvPr id="94212" name="Notes Placeholder 2"/>
          <p:cNvSpPr>
            <a:spLocks noGrp="1"/>
          </p:cNvSpPr>
          <p:nvPr>
            <p:ph type="body" idx="1"/>
          </p:nvPr>
        </p:nvSpPr>
        <p:spPr>
          <a:noFill/>
        </p:spPr>
        <p:txBody>
          <a:bodyPr lIns="93146" tIns="46572" rIns="93146" bIns="46572"/>
          <a:lstStyle/>
          <a:p>
            <a:pPr eaLnBrk="1" hangingPunct="1">
              <a:spcBef>
                <a:spcPct val="0"/>
              </a:spcBef>
            </a:pPr>
            <a:endParaRPr lang="en-US" altLang="en-US"/>
          </a:p>
        </p:txBody>
      </p:sp>
      <p:sp>
        <p:nvSpPr>
          <p:cNvPr id="94213"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6" tIns="46572" rIns="93146" bIns="46572" anchor="b"/>
          <a:lstStyle>
            <a:lvl1pPr defTabSz="890588" eaLnBrk="0" hangingPunct="0">
              <a:defRPr>
                <a:solidFill>
                  <a:schemeClr val="tx1"/>
                </a:solidFill>
                <a:latin typeface="Arial" panose="020B0604020202020204" pitchFamily="34" charset="0"/>
              </a:defRPr>
            </a:lvl1pPr>
            <a:lvl2pPr marL="742950" indent="-285750" defTabSz="890588" eaLnBrk="0" hangingPunct="0">
              <a:defRPr>
                <a:solidFill>
                  <a:schemeClr val="tx1"/>
                </a:solidFill>
                <a:latin typeface="Arial" panose="020B0604020202020204" pitchFamily="34" charset="0"/>
              </a:defRPr>
            </a:lvl2pPr>
            <a:lvl3pPr marL="1143000" indent="-228600" defTabSz="890588" eaLnBrk="0" hangingPunct="0">
              <a:defRPr>
                <a:solidFill>
                  <a:schemeClr val="tx1"/>
                </a:solidFill>
                <a:latin typeface="Arial" panose="020B0604020202020204" pitchFamily="34" charset="0"/>
              </a:defRPr>
            </a:lvl3pPr>
            <a:lvl4pPr marL="1600200" indent="-228600" defTabSz="890588" eaLnBrk="0" hangingPunct="0">
              <a:defRPr>
                <a:solidFill>
                  <a:schemeClr val="tx1"/>
                </a:solidFill>
                <a:latin typeface="Arial" panose="020B0604020202020204" pitchFamily="34" charset="0"/>
              </a:defRPr>
            </a:lvl4pPr>
            <a:lvl5pPr marL="2057400" indent="-228600" defTabSz="890588" eaLnBrk="0" hangingPunct="0">
              <a:defRPr>
                <a:solidFill>
                  <a:schemeClr val="tx1"/>
                </a:solidFill>
                <a:latin typeface="Arial" panose="020B0604020202020204" pitchFamily="34" charset="0"/>
              </a:defRPr>
            </a:lvl5pPr>
            <a:lvl6pPr marL="2514600" indent="-228600" defTabSz="890588" eaLnBrk="0" fontAlgn="base" hangingPunct="0">
              <a:spcBef>
                <a:spcPct val="0"/>
              </a:spcBef>
              <a:spcAft>
                <a:spcPct val="0"/>
              </a:spcAft>
              <a:defRPr>
                <a:solidFill>
                  <a:schemeClr val="tx1"/>
                </a:solidFill>
                <a:latin typeface="Arial" panose="020B0604020202020204" pitchFamily="34" charset="0"/>
              </a:defRPr>
            </a:lvl6pPr>
            <a:lvl7pPr marL="2971800" indent="-228600" defTabSz="890588" eaLnBrk="0" fontAlgn="base" hangingPunct="0">
              <a:spcBef>
                <a:spcPct val="0"/>
              </a:spcBef>
              <a:spcAft>
                <a:spcPct val="0"/>
              </a:spcAft>
              <a:defRPr>
                <a:solidFill>
                  <a:schemeClr val="tx1"/>
                </a:solidFill>
                <a:latin typeface="Arial" panose="020B0604020202020204" pitchFamily="34" charset="0"/>
              </a:defRPr>
            </a:lvl7pPr>
            <a:lvl8pPr marL="3429000" indent="-228600" defTabSz="890588" eaLnBrk="0" fontAlgn="base" hangingPunct="0">
              <a:spcBef>
                <a:spcPct val="0"/>
              </a:spcBef>
              <a:spcAft>
                <a:spcPct val="0"/>
              </a:spcAft>
              <a:defRPr>
                <a:solidFill>
                  <a:schemeClr val="tx1"/>
                </a:solidFill>
                <a:latin typeface="Arial" panose="020B0604020202020204" pitchFamily="34" charset="0"/>
              </a:defRPr>
            </a:lvl8pPr>
            <a:lvl9pPr marL="3886200" indent="-228600" defTabSz="8905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C07B805-429A-43E1-91DB-283563F1388F}" type="slidenum">
              <a:rPr lang="en-US" altLang="en-US" sz="1200">
                <a:latin typeface="Calibri" panose="020F0502020204030204" pitchFamily="34" charset="0"/>
              </a:rPr>
              <a:pPr algn="r" eaLnBrk="1" hangingPunct="1"/>
              <a:t>31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46408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5EAF68-6E9A-4265-B37A-1EAD91F204E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9566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8830CC-592C-4C5F-B4F5-A48E6F4B613A}" type="slidenum">
              <a:rPr lang="en-US" altLang="en-US">
                <a:solidFill>
                  <a:prstClr val="black"/>
                </a:solidFill>
              </a:rPr>
              <a:pPr eaLnBrk="1" hangingPunct="1"/>
              <a:t>39</a:t>
            </a:fld>
            <a:endParaRPr lang="en-US" alt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a:t>nutrient and/or active ingredient "carriers" that target enhanced delivery of value added chemistry to agricultural crops such as Turf, Ornamental Landscapes, Food Crops or in some cases, pest control situations. The term "carrier" is typically used when describing a granule that transports active ingredients from point A to point B. Advanced Granules however, are immediately activated with irrigation, rainfall or dew to perform a function that enhances the value added delivery.</a:t>
            </a:r>
          </a:p>
          <a:p>
            <a:pPr eaLnBrk="1" hangingPunct="1"/>
            <a:r>
              <a:rPr lang="en-US" altLang="en-US"/>
              <a:t>There are currently three types of Advanced Granules: Soil Dispersing, Foliar and Foaming Granules.</a:t>
            </a:r>
          </a:p>
          <a:p>
            <a:pPr eaLnBrk="1" hangingPunct="1"/>
            <a:endParaRPr lang="en-US" altLang="en-US"/>
          </a:p>
        </p:txBody>
      </p:sp>
    </p:spTree>
    <p:extLst>
      <p:ext uri="{BB962C8B-B14F-4D97-AF65-F5344CB8AC3E}">
        <p14:creationId xmlns:p14="http://schemas.microsoft.com/office/powerpoint/2010/main" val="73176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35A37-D53A-3B4F-823F-A0238924EF7B}" type="slidenum">
              <a:rPr lang="en-US" smtClean="0"/>
              <a:pPr/>
              <a:t>41</a:t>
            </a:fld>
            <a:endParaRPr lang="en-US" dirty="0"/>
          </a:p>
        </p:txBody>
      </p:sp>
    </p:spTree>
    <p:extLst>
      <p:ext uri="{BB962C8B-B14F-4D97-AF65-F5344CB8AC3E}">
        <p14:creationId xmlns:p14="http://schemas.microsoft.com/office/powerpoint/2010/main" val="111486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0758B-9DD5-4E87-BC80-A31263A7C0F7}" type="slidenum">
              <a:rPr lang="en-US" smtClean="0"/>
              <a:t>3</a:t>
            </a:fld>
            <a:endParaRPr lang="en-US"/>
          </a:p>
        </p:txBody>
      </p:sp>
    </p:spTree>
    <p:extLst>
      <p:ext uri="{BB962C8B-B14F-4D97-AF65-F5344CB8AC3E}">
        <p14:creationId xmlns:p14="http://schemas.microsoft.com/office/powerpoint/2010/main" val="3263046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43</a:t>
            </a:fld>
            <a:endParaRPr lang="en-US"/>
          </a:p>
        </p:txBody>
      </p:sp>
    </p:spTree>
    <p:extLst>
      <p:ext uri="{BB962C8B-B14F-4D97-AF65-F5344CB8AC3E}">
        <p14:creationId xmlns:p14="http://schemas.microsoft.com/office/powerpoint/2010/main" val="3355017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3636" lvl="1" indent="-172811" defTabSz="921653">
              <a:buFont typeface="Arial" panose="020B0604020202020204" pitchFamily="34" charset="0"/>
              <a:buChar char="•"/>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6F4A6-EA49-49BC-903E-8D5A63E72C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70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094" indent="-17609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6F4A6-EA49-49BC-903E-8D5A63E72C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791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197" indent="-1681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6F4A6-EA49-49BC-903E-8D5A63E72C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17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197" indent="-1681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6F4A6-EA49-49BC-903E-8D5A63E72C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612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D7465-F7B0-4F3D-97CF-A3E85B81B7EF}" type="slidenum">
              <a:rPr lang="en-US" smtClean="0"/>
              <a:t>51</a:t>
            </a:fld>
            <a:endParaRPr lang="en-US"/>
          </a:p>
        </p:txBody>
      </p:sp>
    </p:spTree>
    <p:extLst>
      <p:ext uri="{BB962C8B-B14F-4D97-AF65-F5344CB8AC3E}">
        <p14:creationId xmlns:p14="http://schemas.microsoft.com/office/powerpoint/2010/main" val="2706694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010B7-5221-4C43-9EBE-9E0298CADDAD}" type="slidenum">
              <a:rPr lang="en-US" altLang="en-US"/>
              <a:pPr/>
              <a:t>52</a:t>
            </a:fld>
            <a:endParaRPr lang="en-US" alt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en-US" baseline="0" dirty="0"/>
          </a:p>
          <a:p>
            <a:endParaRPr lang="en-US" altLang="en-US" dirty="0"/>
          </a:p>
        </p:txBody>
      </p:sp>
    </p:spTree>
    <p:extLst>
      <p:ext uri="{BB962C8B-B14F-4D97-AF65-F5344CB8AC3E}">
        <p14:creationId xmlns:p14="http://schemas.microsoft.com/office/powerpoint/2010/main" val="3827185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197" indent="-168197">
              <a:buFont typeface="Arial" panose="020B0604020202020204" pitchFamily="34" charset="0"/>
              <a:buChar char="•"/>
            </a:pPr>
            <a:r>
              <a:rPr lang="en-US" dirty="0"/>
              <a:t>Black Gypsum at 200</a:t>
            </a:r>
            <a:r>
              <a:rPr lang="en-US" baseline="0" dirty="0"/>
              <a:t> #/A </a:t>
            </a:r>
            <a:r>
              <a:rPr lang="en-US" dirty="0"/>
              <a:t>reduced cumulative salinity by 7.7%</a:t>
            </a:r>
          </a:p>
          <a:p>
            <a:pPr marL="168197" indent="-168197">
              <a:buFont typeface="Arial" panose="020B0604020202020204" pitchFamily="34" charset="0"/>
              <a:buChar char="•"/>
            </a:pPr>
            <a:r>
              <a:rPr lang="en-US" dirty="0"/>
              <a:t>“Brand</a:t>
            </a:r>
            <a:r>
              <a:rPr lang="en-US" baseline="0" dirty="0"/>
              <a:t> X”</a:t>
            </a:r>
            <a:r>
              <a:rPr lang="en-US" dirty="0"/>
              <a:t> at 200 #/A increased salinity by 3.2% </a:t>
            </a:r>
          </a:p>
        </p:txBody>
      </p:sp>
      <p:sp>
        <p:nvSpPr>
          <p:cNvPr id="4" name="Slide Number Placeholder 3"/>
          <p:cNvSpPr>
            <a:spLocks noGrp="1"/>
          </p:cNvSpPr>
          <p:nvPr>
            <p:ph type="sldNum" sz="quarter" idx="10"/>
          </p:nvPr>
        </p:nvSpPr>
        <p:spPr/>
        <p:txBody>
          <a:bodyPr/>
          <a:lstStyle/>
          <a:p>
            <a:fld id="{00C6F4A6-EA49-49BC-903E-8D5A63E72CA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77688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D7465-F7B0-4F3D-97CF-A3E85B81B7EF}" type="slidenum">
              <a:rPr lang="en-US" smtClean="0"/>
              <a:t>4</a:t>
            </a:fld>
            <a:endParaRPr lang="en-US"/>
          </a:p>
        </p:txBody>
      </p:sp>
    </p:spTree>
    <p:extLst>
      <p:ext uri="{BB962C8B-B14F-4D97-AF65-F5344CB8AC3E}">
        <p14:creationId xmlns:p14="http://schemas.microsoft.com/office/powerpoint/2010/main" val="97886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Microorganisms</a:t>
            </a:r>
            <a:r>
              <a:rPr lang="en-US" baseline="0" dirty="0"/>
              <a:t> are an essential part of the soil ecosystem.</a:t>
            </a:r>
          </a:p>
          <a:p>
            <a:r>
              <a:rPr lang="en-US" baseline="0" dirty="0"/>
              <a:t>The A&amp;L Agronomy Handbook states, </a:t>
            </a:r>
            <a:r>
              <a:rPr lang="en-US" dirty="0"/>
              <a:t>“Because of the important contributions made by bacteria to the fertility level of the soil, life of higher plants and animals could cease if the functions of the bacteria were to fail.”</a:t>
            </a:r>
          </a:p>
        </p:txBody>
      </p:sp>
      <p:sp>
        <p:nvSpPr>
          <p:cNvPr id="4" name="Slide Number Placeholder 3"/>
          <p:cNvSpPr>
            <a:spLocks noGrp="1"/>
          </p:cNvSpPr>
          <p:nvPr>
            <p:ph type="sldNum" sz="quarter" idx="10"/>
          </p:nvPr>
        </p:nvSpPr>
        <p:spPr/>
        <p:txBody>
          <a:bodyPr/>
          <a:lstStyle/>
          <a:p>
            <a:fld id="{95ED7465-F7B0-4F3D-97CF-A3E85B81B7EF}" type="slidenum">
              <a:rPr lang="en-US" smtClean="0"/>
              <a:t>5</a:t>
            </a:fld>
            <a:endParaRPr lang="en-US"/>
          </a:p>
        </p:txBody>
      </p:sp>
    </p:spTree>
    <p:extLst>
      <p:ext uri="{BB962C8B-B14F-4D97-AF65-F5344CB8AC3E}">
        <p14:creationId xmlns:p14="http://schemas.microsoft.com/office/powerpoint/2010/main" val="198219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6</a:t>
            </a:fld>
            <a:endParaRPr lang="en-US"/>
          </a:p>
        </p:txBody>
      </p:sp>
    </p:spTree>
    <p:extLst>
      <p:ext uri="{BB962C8B-B14F-4D97-AF65-F5344CB8AC3E}">
        <p14:creationId xmlns:p14="http://schemas.microsoft.com/office/powerpoint/2010/main" val="72531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7</a:t>
            </a:fld>
            <a:endParaRPr lang="en-US"/>
          </a:p>
        </p:txBody>
      </p:sp>
    </p:spTree>
    <p:extLst>
      <p:ext uri="{BB962C8B-B14F-4D97-AF65-F5344CB8AC3E}">
        <p14:creationId xmlns:p14="http://schemas.microsoft.com/office/powerpoint/2010/main" val="7586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 sufficient supply, soil</a:t>
            </a:r>
            <a:r>
              <a:rPr lang="en-US" baseline="0" dirty="0"/>
              <a:t> organic matter performs the following functions…</a:t>
            </a:r>
          </a:p>
          <a:p>
            <a:r>
              <a:rPr lang="en-US" dirty="0"/>
              <a:t>Carbon sequestration</a:t>
            </a:r>
          </a:p>
          <a:p>
            <a:r>
              <a:rPr lang="en-US" dirty="0"/>
              <a:t>Reservoir for nutrients (N, P, B, etc.)</a:t>
            </a:r>
          </a:p>
          <a:p>
            <a:pPr lvl="1"/>
            <a:r>
              <a:rPr lang="en-US" dirty="0"/>
              <a:t>Nutrients can be attached to the organic matter or a component of the organic matter itself. The nutrients are slowly released by mineralization.  </a:t>
            </a:r>
            <a:r>
              <a:rPr lang="en-US" sz="1100" b="1" dirty="0"/>
              <a:t>1% Soil organic matter can hold 1000 pounds of nitrogen per Acre</a:t>
            </a:r>
          </a:p>
          <a:p>
            <a:r>
              <a:rPr lang="en-US" dirty="0"/>
              <a:t>Promotes aggregation</a:t>
            </a:r>
          </a:p>
          <a:p>
            <a:pPr lvl="1"/>
            <a:r>
              <a:rPr lang="en-US" dirty="0"/>
              <a:t>important for soil structure and aeration</a:t>
            </a:r>
          </a:p>
          <a:p>
            <a:r>
              <a:rPr lang="en-US" dirty="0"/>
              <a:t>Water storage</a:t>
            </a:r>
          </a:p>
          <a:p>
            <a:pPr lvl="1"/>
            <a:r>
              <a:rPr lang="en-US" dirty="0"/>
              <a:t>absorbs water like a sponge &amp; retains it for plant growth</a:t>
            </a:r>
          </a:p>
          <a:p>
            <a:r>
              <a:rPr lang="en-US" dirty="0"/>
              <a:t>Food for soil organisms</a:t>
            </a:r>
          </a:p>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9</a:t>
            </a:fld>
            <a:endParaRPr lang="en-US"/>
          </a:p>
        </p:txBody>
      </p:sp>
    </p:spTree>
    <p:extLst>
      <p:ext uri="{BB962C8B-B14F-4D97-AF65-F5344CB8AC3E}">
        <p14:creationId xmlns:p14="http://schemas.microsoft.com/office/powerpoint/2010/main" val="160175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soils are carbon depleted because of the conversion</a:t>
            </a:r>
            <a:r>
              <a:rPr lang="en-US" baseline="0" dirty="0"/>
              <a:t> of native vegetation to cropping. It is estimated that the US is responsible for the loss of 51 million tons of soil organic carbon due to conversion of land.</a:t>
            </a:r>
          </a:p>
          <a:p>
            <a:endParaRPr lang="en-US" baseline="0" dirty="0"/>
          </a:p>
          <a:p>
            <a:r>
              <a:rPr lang="en-US" baseline="0" dirty="0"/>
              <a:t>In addition to the conversion of native vegetation to cropping, agricultural practices also promote carbon loss:</a:t>
            </a:r>
          </a:p>
          <a:p>
            <a:r>
              <a:rPr lang="en-US" baseline="0" dirty="0"/>
              <a:t>Soil erosion by wind and water</a:t>
            </a:r>
          </a:p>
          <a:p>
            <a:r>
              <a:rPr lang="en-US" baseline="0" dirty="0"/>
              <a:t>Tillage</a:t>
            </a:r>
          </a:p>
          <a:p>
            <a:r>
              <a:rPr lang="en-US" baseline="0" dirty="0"/>
              <a:t>Removal of plant residue from fields</a:t>
            </a:r>
          </a:p>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10</a:t>
            </a:fld>
            <a:endParaRPr lang="en-US"/>
          </a:p>
        </p:txBody>
      </p:sp>
    </p:spTree>
    <p:extLst>
      <p:ext uri="{BB962C8B-B14F-4D97-AF65-F5344CB8AC3E}">
        <p14:creationId xmlns:p14="http://schemas.microsoft.com/office/powerpoint/2010/main" val="379971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Humic substances comprise about 60-80% of soil organic matter.</a:t>
            </a:r>
          </a:p>
          <a:p>
            <a:endParaRPr lang="en-US" dirty="0"/>
          </a:p>
          <a:p>
            <a:endParaRPr lang="en-US" dirty="0"/>
          </a:p>
        </p:txBody>
      </p:sp>
      <p:sp>
        <p:nvSpPr>
          <p:cNvPr id="4" name="Slide Number Placeholder 3"/>
          <p:cNvSpPr>
            <a:spLocks noGrp="1"/>
          </p:cNvSpPr>
          <p:nvPr>
            <p:ph type="sldNum" sz="quarter" idx="10"/>
          </p:nvPr>
        </p:nvSpPr>
        <p:spPr/>
        <p:txBody>
          <a:bodyPr/>
          <a:lstStyle/>
          <a:p>
            <a:fld id="{7E42286B-901F-4561-B493-81F2ED85E8B8}" type="slidenum">
              <a:rPr lang="en-US" smtClean="0"/>
              <a:t>11</a:t>
            </a:fld>
            <a:endParaRPr lang="en-US"/>
          </a:p>
        </p:txBody>
      </p:sp>
    </p:spTree>
    <p:extLst>
      <p:ext uri="{BB962C8B-B14F-4D97-AF65-F5344CB8AC3E}">
        <p14:creationId xmlns:p14="http://schemas.microsoft.com/office/powerpoint/2010/main" val="196926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96981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AndersonsHumates.com</a:t>
            </a:r>
          </a:p>
        </p:txBody>
      </p:sp>
      <p:sp>
        <p:nvSpPr>
          <p:cNvPr id="6" name="Slide Number Placeholder 5"/>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300436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AndersonsHumates.com</a:t>
            </a:r>
          </a:p>
        </p:txBody>
      </p:sp>
      <p:sp>
        <p:nvSpPr>
          <p:cNvPr id="6" name="Slide Number Placeholder 5"/>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35279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77270F-BBAD-48F5-BC15-88633CE0033A}"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7971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4D68B-C992-4B86-94D3-12D68475E70A}"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24505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D1941-E3FA-487E-8526-63D2E5C97206}"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7091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8C222-97E3-4960-B58A-AB534146A638}" type="datetime1">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79048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0CAD75-8CD9-41A4-AC16-ECDE983489E3}" type="datetime1">
              <a:rPr lang="en-US" smtClean="0">
                <a:solidFill>
                  <a:prstClr val="black">
                    <a:tint val="75000"/>
                  </a:prstClr>
                </a:solidFill>
              </a:rPr>
              <a:pPr/>
              <a:t>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4085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2A35D3-B8DB-498B-8348-75AA7EB4E73B}" type="datetime1">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9544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6C057-42A0-4CAF-85D3-F482069C6C95}" type="datetime1">
              <a:rPr lang="en-US" smtClean="0">
                <a:solidFill>
                  <a:prstClr val="black">
                    <a:tint val="75000"/>
                  </a:prstClr>
                </a:solidFill>
              </a:rPr>
              <a:pPr/>
              <a:t>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6522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E2D7D0-7F61-4EA6-A85E-F04CED4FF15D}" type="datetime1">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7382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6470652"/>
            <a:ext cx="12192000" cy="3873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43150" y="365127"/>
            <a:ext cx="9010650" cy="793169"/>
          </a:xfrm>
        </p:spPr>
        <p:txBody>
          <a:bodyPr/>
          <a:lstStyle/>
          <a:p>
            <a:r>
              <a:rPr lang="en-US" dirty="0"/>
              <a:t>Click to edit Master title style</a:t>
            </a:r>
          </a:p>
        </p:txBody>
      </p:sp>
      <p:sp>
        <p:nvSpPr>
          <p:cNvPr id="3" name="Content Placeholder 2"/>
          <p:cNvSpPr>
            <a:spLocks noGrp="1"/>
          </p:cNvSpPr>
          <p:nvPr>
            <p:ph idx="1"/>
          </p:nvPr>
        </p:nvSpPr>
        <p:spPr>
          <a:xfrm>
            <a:off x="838200" y="158165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760983" y="6470652"/>
            <a:ext cx="4114800" cy="365125"/>
          </a:xfrm>
        </p:spPr>
        <p:txBody>
          <a:bodyPr/>
          <a:lstStyle>
            <a:lvl1pPr algn="r">
              <a:defRPr>
                <a:solidFill>
                  <a:schemeClr val="tx1">
                    <a:lumMod val="50000"/>
                    <a:lumOff val="50000"/>
                  </a:schemeClr>
                </a:solidFill>
              </a:defRPr>
            </a:lvl1pPr>
          </a:lstStyle>
          <a:p>
            <a:r>
              <a:rPr lang="en-US"/>
              <a:t>AndersonsHumates.com</a:t>
            </a:r>
            <a:endParaRPr lang="en-US" dirty="0"/>
          </a:p>
        </p:txBody>
      </p:sp>
      <p:sp>
        <p:nvSpPr>
          <p:cNvPr id="6" name="Slide Number Placeholder 5"/>
          <p:cNvSpPr>
            <a:spLocks noGrp="1"/>
          </p:cNvSpPr>
          <p:nvPr>
            <p:ph type="sldNum" sz="quarter" idx="12"/>
          </p:nvPr>
        </p:nvSpPr>
        <p:spPr>
          <a:xfrm>
            <a:off x="4724400" y="6470652"/>
            <a:ext cx="2743200" cy="365125"/>
          </a:xfrm>
        </p:spPr>
        <p:txBody>
          <a:bodyPr/>
          <a:lstStyle>
            <a:lvl1pPr algn="ctr">
              <a:defRPr>
                <a:solidFill>
                  <a:schemeClr val="tx1">
                    <a:lumMod val="50000"/>
                    <a:lumOff val="50000"/>
                  </a:schemeClr>
                </a:solidFill>
              </a:defRPr>
            </a:lvl1pPr>
          </a:lstStyle>
          <a:p>
            <a:r>
              <a:rPr lang="en-US"/>
              <a:t>&lt;#&gt;</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063" y="365127"/>
            <a:ext cx="1406579" cy="793169"/>
          </a:xfrm>
          <a:prstGeom prst="rect">
            <a:avLst/>
          </a:prstGeom>
          <a:ln w="6350">
            <a:solidFill>
              <a:schemeClr val="bg1"/>
            </a:solidFill>
          </a:ln>
        </p:spPr>
      </p:pic>
      <p:sp>
        <p:nvSpPr>
          <p:cNvPr id="10" name="Footer Placeholder 4"/>
          <p:cNvSpPr txBox="1">
            <a:spLocks/>
          </p:cNvSpPr>
          <p:nvPr userDrawn="1"/>
        </p:nvSpPr>
        <p:spPr>
          <a:xfrm>
            <a:off x="316217" y="6470652"/>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tx1">
                    <a:lumMod val="50000"/>
                    <a:lumOff val="50000"/>
                  </a:schemeClr>
                </a:solidFill>
                <a:latin typeface="Century Gothic" panose="020B0502020202020204" pitchFamily="34" charset="0"/>
              </a:rPr>
              <a:t>FEEDING</a:t>
            </a:r>
            <a:r>
              <a:rPr lang="en-US" b="1" baseline="0" dirty="0">
                <a:solidFill>
                  <a:schemeClr val="tx1">
                    <a:lumMod val="50000"/>
                    <a:lumOff val="50000"/>
                  </a:schemeClr>
                </a:solidFill>
                <a:latin typeface="Century Gothic" panose="020B0502020202020204" pitchFamily="34" charset="0"/>
              </a:rPr>
              <a:t> SUCCESS™</a:t>
            </a:r>
            <a:endParaRPr lang="en-US" b="1"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415996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377364-85F2-4EB9-8E59-93BEDE0EA351}" type="datetime1">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24329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6821D-B608-42AF-92BE-88FC5E76E8F5}"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235691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6821D-B608-42AF-92BE-88FC5E76E8F5}"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0681243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6821D-B608-42AF-92BE-88FC5E76E8F5}"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1226072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6821D-B608-42AF-92BE-88FC5E76E8F5}"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63422073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6821D-B608-42AF-92BE-88FC5E76E8F5}"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7015304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99C09C-1932-42F0-AE5C-8223B324B07A}"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82241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90F86-CAE9-47F1-89D1-3740F5A1A4D9}"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C1F2EA-57BB-4315-BB61-391486DDC668}"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37439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149516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6470652"/>
            <a:ext cx="12192000" cy="3873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43150" y="365127"/>
            <a:ext cx="9010650" cy="793169"/>
          </a:xfrm>
        </p:spPr>
        <p:txBody>
          <a:bodyPr/>
          <a:lstStyle/>
          <a:p>
            <a:r>
              <a:rPr lang="en-US" dirty="0"/>
              <a:t>Click to edit Master title style</a:t>
            </a:r>
          </a:p>
        </p:txBody>
      </p:sp>
      <p:sp>
        <p:nvSpPr>
          <p:cNvPr id="3" name="Content Placeholder 2"/>
          <p:cNvSpPr>
            <a:spLocks noGrp="1"/>
          </p:cNvSpPr>
          <p:nvPr>
            <p:ph idx="1"/>
          </p:nvPr>
        </p:nvSpPr>
        <p:spPr>
          <a:xfrm>
            <a:off x="838200" y="158165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760983" y="6470652"/>
            <a:ext cx="4114800" cy="365125"/>
          </a:xfrm>
        </p:spPr>
        <p:txBody>
          <a:bodyPr/>
          <a:lstStyle>
            <a:lvl1pPr algn="r">
              <a:defRPr>
                <a:solidFill>
                  <a:schemeClr val="tx1">
                    <a:lumMod val="50000"/>
                    <a:lumOff val="50000"/>
                  </a:schemeClr>
                </a:solidFill>
              </a:defRPr>
            </a:lvl1pPr>
          </a:lstStyle>
          <a:p>
            <a:r>
              <a:rPr lang="en-US"/>
              <a:t>AndersonsHumates.com</a:t>
            </a:r>
            <a:endParaRPr lang="en-US" dirty="0"/>
          </a:p>
        </p:txBody>
      </p:sp>
      <p:sp>
        <p:nvSpPr>
          <p:cNvPr id="6" name="Slide Number Placeholder 5"/>
          <p:cNvSpPr>
            <a:spLocks noGrp="1"/>
          </p:cNvSpPr>
          <p:nvPr>
            <p:ph type="sldNum" sz="quarter" idx="12"/>
          </p:nvPr>
        </p:nvSpPr>
        <p:spPr>
          <a:xfrm>
            <a:off x="4724400" y="6470652"/>
            <a:ext cx="2743200" cy="365125"/>
          </a:xfrm>
        </p:spPr>
        <p:txBody>
          <a:bodyPr/>
          <a:lstStyle>
            <a:lvl1pPr algn="ctr">
              <a:defRPr>
                <a:solidFill>
                  <a:schemeClr val="tx1">
                    <a:lumMod val="50000"/>
                    <a:lumOff val="50000"/>
                  </a:schemeClr>
                </a:solidFill>
              </a:defRPr>
            </a:lvl1pPr>
          </a:lstStyle>
          <a:p>
            <a:r>
              <a:rPr lang="en-US"/>
              <a:t>&lt;#&gt;</a:t>
            </a:r>
            <a:endParaRPr lang="en-US" dirty="0"/>
          </a:p>
        </p:txBody>
      </p:sp>
      <p:sp>
        <p:nvSpPr>
          <p:cNvPr id="10" name="Footer Placeholder 4"/>
          <p:cNvSpPr txBox="1">
            <a:spLocks/>
          </p:cNvSpPr>
          <p:nvPr userDrawn="1"/>
        </p:nvSpPr>
        <p:spPr>
          <a:xfrm>
            <a:off x="316217" y="6470652"/>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tx1">
                    <a:lumMod val="50000"/>
                    <a:lumOff val="50000"/>
                  </a:schemeClr>
                </a:solidFill>
                <a:latin typeface="Century Gothic" panose="020B0502020202020204" pitchFamily="34" charset="0"/>
              </a:rPr>
              <a:t>FEEDING</a:t>
            </a:r>
            <a:r>
              <a:rPr lang="en-US" b="1" baseline="0" dirty="0">
                <a:solidFill>
                  <a:schemeClr val="tx1">
                    <a:lumMod val="50000"/>
                    <a:lumOff val="50000"/>
                  </a:schemeClr>
                </a:solidFill>
                <a:latin typeface="Century Gothic" panose="020B0502020202020204" pitchFamily="34" charset="0"/>
              </a:rPr>
              <a:t> SUCCESS™</a:t>
            </a:r>
            <a:endParaRPr lang="en-US" b="1" dirty="0">
              <a:solidFill>
                <a:schemeClr val="tx1">
                  <a:lumMod val="50000"/>
                  <a:lumOff val="50000"/>
                </a:schemeClr>
              </a:solidFill>
              <a:latin typeface="Century Gothic" panose="020B0502020202020204" pitchFamily="34" charset="0"/>
            </a:endParaRPr>
          </a:p>
        </p:txBody>
      </p:sp>
      <p:grpSp>
        <p:nvGrpSpPr>
          <p:cNvPr id="8" name="Group 7"/>
          <p:cNvGrpSpPr/>
          <p:nvPr userDrawn="1"/>
        </p:nvGrpSpPr>
        <p:grpSpPr>
          <a:xfrm>
            <a:off x="405063" y="365127"/>
            <a:ext cx="1406579" cy="793169"/>
            <a:chOff x="405063" y="365127"/>
            <a:chExt cx="1406579" cy="79316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063" y="365127"/>
              <a:ext cx="1406579" cy="793169"/>
            </a:xfrm>
            <a:prstGeom prst="rect">
              <a:avLst/>
            </a:prstGeom>
          </p:spPr>
        </p:pic>
        <p:sp>
          <p:nvSpPr>
            <p:cNvPr id="18" name="Rectangle 17"/>
            <p:cNvSpPr/>
            <p:nvPr/>
          </p:nvSpPr>
          <p:spPr>
            <a:xfrm>
              <a:off x="405063" y="365127"/>
              <a:ext cx="1406579" cy="51186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825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AndersonsHumates.com</a:t>
            </a:r>
          </a:p>
        </p:txBody>
      </p:sp>
      <p:sp>
        <p:nvSpPr>
          <p:cNvPr id="6" name="Slide Number Placeholder 5"/>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3655224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AndersonsHumates.com</a:t>
            </a:r>
          </a:p>
        </p:txBody>
      </p:sp>
      <p:sp>
        <p:nvSpPr>
          <p:cNvPr id="6" name="Slide Number Placeholder 5"/>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1647939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AndersonsHumates.com</a:t>
            </a:r>
          </a:p>
        </p:txBody>
      </p:sp>
      <p:sp>
        <p:nvSpPr>
          <p:cNvPr id="7" name="Slide Number Placeholder 6"/>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1642051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AndersonsHumates.com</a:t>
            </a:r>
          </a:p>
        </p:txBody>
      </p:sp>
      <p:sp>
        <p:nvSpPr>
          <p:cNvPr id="9" name="Slide Number Placeholder 8"/>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2828007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AndersonsHumates.com</a:t>
            </a:r>
          </a:p>
        </p:txBody>
      </p:sp>
      <p:sp>
        <p:nvSpPr>
          <p:cNvPr id="5" name="Slide Number Placeholder 4"/>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3058370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AndersonsHumates.com</a:t>
            </a:r>
          </a:p>
        </p:txBody>
      </p:sp>
      <p:sp>
        <p:nvSpPr>
          <p:cNvPr id="4" name="Slide Number Placeholder 3"/>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1811570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AndersonsHumates.com</a:t>
            </a:r>
          </a:p>
        </p:txBody>
      </p:sp>
      <p:sp>
        <p:nvSpPr>
          <p:cNvPr id="7" name="Slide Number Placeholder 6"/>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3911096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AndersonsHumates.com</a:t>
            </a:r>
          </a:p>
        </p:txBody>
      </p:sp>
      <p:sp>
        <p:nvSpPr>
          <p:cNvPr id="7" name="Slide Number Placeholder 6"/>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586522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AndersonsHumates.com</a:t>
            </a:r>
          </a:p>
        </p:txBody>
      </p:sp>
      <p:sp>
        <p:nvSpPr>
          <p:cNvPr id="6" name="Slide Number Placeholder 5"/>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3995162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AndersonsHumates.com</a:t>
            </a:r>
          </a:p>
        </p:txBody>
      </p:sp>
      <p:sp>
        <p:nvSpPr>
          <p:cNvPr id="6" name="Slide Number Placeholder 5"/>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401664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AndersonsHumates.com</a:t>
            </a:r>
          </a:p>
        </p:txBody>
      </p:sp>
      <p:sp>
        <p:nvSpPr>
          <p:cNvPr id="7" name="Slide Number Placeholder 6"/>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30770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AndersonsHumates.com</a:t>
            </a:r>
          </a:p>
        </p:txBody>
      </p:sp>
      <p:sp>
        <p:nvSpPr>
          <p:cNvPr id="9" name="Slide Number Placeholder 8"/>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53580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AndersonsHumates.com</a:t>
            </a:r>
          </a:p>
        </p:txBody>
      </p:sp>
      <p:sp>
        <p:nvSpPr>
          <p:cNvPr id="5" name="Slide Number Placeholder 4"/>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425026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AndersonsHumates.com</a:t>
            </a:r>
          </a:p>
        </p:txBody>
      </p:sp>
      <p:sp>
        <p:nvSpPr>
          <p:cNvPr id="4" name="Slide Number Placeholder 3"/>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411275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AndersonsHumates.com</a:t>
            </a:r>
          </a:p>
        </p:txBody>
      </p:sp>
      <p:sp>
        <p:nvSpPr>
          <p:cNvPr id="7" name="Slide Number Placeholder 6"/>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304247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AndersonsHumates.com</a:t>
            </a:r>
          </a:p>
        </p:txBody>
      </p:sp>
      <p:sp>
        <p:nvSpPr>
          <p:cNvPr id="7" name="Slide Number Placeholder 6"/>
          <p:cNvSpPr>
            <a:spLocks noGrp="1"/>
          </p:cNvSpPr>
          <p:nvPr>
            <p:ph type="sldNum" sz="quarter" idx="12"/>
          </p:nvPr>
        </p:nvSpPr>
        <p:spPr/>
        <p:txBody>
          <a:bodyPr/>
          <a:lstStyle/>
          <a:p>
            <a:fld id="{4BFAC474-B16E-430D-B6C6-EBF7862216FA}" type="slidenum">
              <a:rPr lang="en-US" smtClean="0"/>
              <a:t>‹#›</a:t>
            </a:fld>
            <a:endParaRPr lang="en-US"/>
          </a:p>
        </p:txBody>
      </p:sp>
    </p:spTree>
    <p:extLst>
      <p:ext uri="{BB962C8B-B14F-4D97-AF65-F5344CB8AC3E}">
        <p14:creationId xmlns:p14="http://schemas.microsoft.com/office/powerpoint/2010/main" val="10272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Century Gothic" panose="020B0502020202020204" pitchFamily="34" charset="0"/>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Century Gothic" panose="020B0502020202020204" pitchFamily="34" charset="0"/>
              </a:defRPr>
            </a:lvl1pPr>
          </a:lstStyle>
          <a:p>
            <a:r>
              <a:rPr lang="en-US"/>
              <a:t>AndersonsHumates.com</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4BFAC474-B16E-430D-B6C6-EBF7862216FA}" type="slidenum">
              <a:rPr lang="en-US" smtClean="0"/>
              <a:pPr/>
              <a:t>‹#›</a:t>
            </a:fld>
            <a:endParaRPr lang="en-US"/>
          </a:p>
        </p:txBody>
      </p:sp>
    </p:spTree>
    <p:extLst>
      <p:ext uri="{BB962C8B-B14F-4D97-AF65-F5344CB8AC3E}">
        <p14:creationId xmlns:p14="http://schemas.microsoft.com/office/powerpoint/2010/main" val="335681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377"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F6821D-B608-42AF-92BE-88FC5E76E8F5}" type="datetime1">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73C1F2EA-57BB-4315-BB61-391486DDC66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9325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Century Gothic" panose="020B0502020202020204" pitchFamily="34" charset="0"/>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Century Gothic" panose="020B0502020202020204" pitchFamily="34" charset="0"/>
              </a:defRPr>
            </a:lvl1pPr>
          </a:lstStyle>
          <a:p>
            <a:r>
              <a:rPr lang="en-US"/>
              <a:t>AndersonsHumates.com</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4BFAC474-B16E-430D-B6C6-EBF7862216FA}" type="slidenum">
              <a:rPr lang="en-US" smtClean="0"/>
              <a:pPr/>
              <a:t>‹#›</a:t>
            </a:fld>
            <a:endParaRPr lang="en-US"/>
          </a:p>
        </p:txBody>
      </p:sp>
    </p:spTree>
    <p:extLst>
      <p:ext uri="{BB962C8B-B14F-4D97-AF65-F5344CB8AC3E}">
        <p14:creationId xmlns:p14="http://schemas.microsoft.com/office/powerpoint/2010/main" val="205638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914377"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mc/articles/PMC3001551/#R52" TargetMode="External"/><Relationship Id="rId3" Type="http://schemas.openxmlformats.org/officeDocument/2006/relationships/hyperlink" Target="https://www.ncbi.nlm.nih.gov/pmc/articles/PMC3001551/#R48" TargetMode="External"/><Relationship Id="rId7" Type="http://schemas.openxmlformats.org/officeDocument/2006/relationships/hyperlink" Target="https://www.ncbi.nlm.nih.gov/pmc/articles/PMC3001551/#R24" TargetMode="External"/><Relationship Id="rId2" Type="http://schemas.openxmlformats.org/officeDocument/2006/relationships/hyperlink" Target="https://www.ncbi.nlm.nih.gov/pmc/articles/PMC3001551/#R47"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3001551/#R23" TargetMode="External"/><Relationship Id="rId11" Type="http://schemas.openxmlformats.org/officeDocument/2006/relationships/hyperlink" Target="https://www.ncbi.nlm.nih.gov/pmc/articles/PMC3001551/#R80" TargetMode="External"/><Relationship Id="rId5" Type="http://schemas.openxmlformats.org/officeDocument/2006/relationships/hyperlink" Target="https://www.ncbi.nlm.nih.gov/pmc/articles/PMC3001551/#R51" TargetMode="External"/><Relationship Id="rId10" Type="http://schemas.openxmlformats.org/officeDocument/2006/relationships/hyperlink" Target="https://www.ncbi.nlm.nih.gov/pmc/articles/PMC3001551/#R79" TargetMode="External"/><Relationship Id="rId4" Type="http://schemas.openxmlformats.org/officeDocument/2006/relationships/hyperlink" Target="https://www.ncbi.nlm.nih.gov/pmc/articles/PMC3001551/#R49" TargetMode="External"/><Relationship Id="rId9" Type="http://schemas.openxmlformats.org/officeDocument/2006/relationships/hyperlink" Target="https://www.ncbi.nlm.nih.gov/pmc/articles/PMC3001551/#R7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Organic_mat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en.wikipedia.org/wiki/Soil_microbes" TargetMode="External"/><Relationship Id="rId4" Type="http://schemas.openxmlformats.org/officeDocument/2006/relationships/hyperlink" Target="https://en.wikipedia.org/wiki/Soil"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975" y="2043434"/>
            <a:ext cx="9144000" cy="1062038"/>
          </a:xfrm>
        </p:spPr>
        <p:txBody>
          <a:bodyPr/>
          <a:lstStyle/>
          <a:p>
            <a:r>
              <a:rPr lang="en-US" dirty="0"/>
              <a:t>-</a:t>
            </a:r>
            <a:r>
              <a:rPr lang="en-US" dirty="0" err="1"/>
              <a:t>ing</a:t>
            </a:r>
            <a:r>
              <a:rPr lang="en-US" dirty="0"/>
              <a:t> is Believing</a:t>
            </a:r>
          </a:p>
        </p:txBody>
      </p:sp>
      <p:sp>
        <p:nvSpPr>
          <p:cNvPr id="3" name="Subtitle 2"/>
          <p:cNvSpPr>
            <a:spLocks noGrp="1"/>
          </p:cNvSpPr>
          <p:nvPr>
            <p:ph type="subTitle" idx="1"/>
          </p:nvPr>
        </p:nvSpPr>
        <p:spPr>
          <a:xfrm>
            <a:off x="0" y="3697288"/>
            <a:ext cx="12192000" cy="1655762"/>
          </a:xfrm>
        </p:spPr>
        <p:txBody>
          <a:bodyPr>
            <a:normAutofit/>
          </a:bodyPr>
          <a:lstStyle/>
          <a:p>
            <a:r>
              <a:rPr lang="en-US" sz="3600" dirty="0">
                <a:solidFill>
                  <a:schemeClr val="tx1">
                    <a:tint val="75000"/>
                  </a:schemeClr>
                </a:solidFill>
                <a:latin typeface="Century Gothic"/>
                <a:cs typeface="Century Gothic"/>
              </a:rPr>
              <a:t>Carbon: A Keystone of Soil &amp; Plant Health</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814512"/>
            <a:ext cx="1524000" cy="1666875"/>
          </a:xfrm>
          <a:prstGeom prst="rect">
            <a:avLst/>
          </a:prstGeom>
        </p:spPr>
      </p:pic>
    </p:spTree>
    <p:extLst>
      <p:ext uri="{BB962C8B-B14F-4D97-AF65-F5344CB8AC3E}">
        <p14:creationId xmlns:p14="http://schemas.microsoft.com/office/powerpoint/2010/main" val="11480667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Carbon</a:t>
            </a:r>
          </a:p>
        </p:txBody>
      </p:sp>
      <p:sp>
        <p:nvSpPr>
          <p:cNvPr id="4" name="Footer Placeholder 3"/>
          <p:cNvSpPr>
            <a:spLocks noGrp="1"/>
          </p:cNvSpPr>
          <p:nvPr>
            <p:ph type="ftr" sz="quarter" idx="11"/>
          </p:nvPr>
        </p:nvSpPr>
        <p:spPr/>
        <p:txBody>
          <a:bodyPr/>
          <a:lstStyle/>
          <a:p>
            <a:r>
              <a:rPr lang="en-US"/>
              <a:t>AndersonsHumates.com</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63" y="1984270"/>
            <a:ext cx="6586874" cy="3293437"/>
          </a:xfrm>
          <a:prstGeom prst="rect">
            <a:avLst/>
          </a:prstGeom>
        </p:spPr>
      </p:pic>
      <p:sp>
        <p:nvSpPr>
          <p:cNvPr id="21" name="Rectangle 20"/>
          <p:cNvSpPr/>
          <p:nvPr/>
        </p:nvSpPr>
        <p:spPr>
          <a:xfrm>
            <a:off x="7639050" y="1765195"/>
            <a:ext cx="3714750" cy="5002395"/>
          </a:xfrm>
          <a:prstGeom prst="rect">
            <a:avLst/>
          </a:prstGeom>
        </p:spPr>
        <p:txBody>
          <a:bodyPr wrap="square">
            <a:spAutoFit/>
          </a:bodyPr>
          <a:lstStyle/>
          <a:p>
            <a:pPr marL="457200" lvl="0" indent="-457200" defTabSz="914377">
              <a:lnSpc>
                <a:spcPct val="90000"/>
              </a:lnSpc>
              <a:spcBef>
                <a:spcPts val="1000"/>
              </a:spcBef>
              <a:buFont typeface="Arial" panose="020B0604020202020204" pitchFamily="34" charset="0"/>
              <a:buChar char="•"/>
            </a:pPr>
            <a:r>
              <a:rPr lang="en-US" sz="2800" b="1" dirty="0">
                <a:solidFill>
                  <a:prstClr val="white"/>
                </a:solidFill>
                <a:latin typeface="Century Gothic" panose="020B0502020202020204" pitchFamily="34" charset="0"/>
              </a:rPr>
              <a:t>C</a:t>
            </a:r>
            <a:r>
              <a:rPr lang="en-US" sz="2800" dirty="0">
                <a:solidFill>
                  <a:prstClr val="white"/>
                </a:solidFill>
                <a:latin typeface="Century Gothic" panose="020B0502020202020204" pitchFamily="34" charset="0"/>
              </a:rPr>
              <a:t> is the keystone for </a:t>
            </a:r>
            <a:r>
              <a:rPr lang="en-US" sz="2800" u="sng" dirty="0">
                <a:solidFill>
                  <a:prstClr val="white"/>
                </a:solidFill>
                <a:latin typeface="Century Gothic" panose="020B0502020202020204" pitchFamily="34" charset="0"/>
              </a:rPr>
              <a:t>all</a:t>
            </a:r>
            <a:r>
              <a:rPr lang="en-US" sz="2800" dirty="0">
                <a:solidFill>
                  <a:prstClr val="white"/>
                </a:solidFill>
                <a:latin typeface="Century Gothic" panose="020B0502020202020204" pitchFamily="34" charset="0"/>
              </a:rPr>
              <a:t> soil physical, chemical and biological processes and properties.</a:t>
            </a:r>
          </a:p>
          <a:p>
            <a:pPr marL="457200" indent="-457200" defTabSz="914377">
              <a:lnSpc>
                <a:spcPct val="90000"/>
              </a:lnSpc>
              <a:spcBef>
                <a:spcPts val="1000"/>
              </a:spcBef>
              <a:buFont typeface="Arial" panose="020B0604020202020204" pitchFamily="34" charset="0"/>
              <a:buChar char="•"/>
            </a:pPr>
            <a:r>
              <a:rPr lang="en-US" sz="2800" b="1" dirty="0">
                <a:solidFill>
                  <a:prstClr val="white"/>
                </a:solidFill>
                <a:latin typeface="Century Gothic" panose="020B0502020202020204" pitchFamily="34" charset="0"/>
              </a:rPr>
              <a:t>C </a:t>
            </a:r>
            <a:r>
              <a:rPr lang="en-US" sz="2800" dirty="0">
                <a:solidFill>
                  <a:prstClr val="white"/>
                </a:solidFill>
                <a:latin typeface="Century Gothic" panose="020B0502020202020204" pitchFamily="34" charset="0"/>
              </a:rPr>
              <a:t>can be a limiting nutrient, just like N, P, K, or other nutrients.</a:t>
            </a:r>
          </a:p>
          <a:p>
            <a:pPr marL="457200" lvl="0" indent="-457200" defTabSz="914377">
              <a:lnSpc>
                <a:spcPct val="90000"/>
              </a:lnSpc>
              <a:spcBef>
                <a:spcPts val="1000"/>
              </a:spcBef>
              <a:buFont typeface="Arial" panose="020B0604020202020204" pitchFamily="34" charset="0"/>
              <a:buChar char="•"/>
            </a:pPr>
            <a:endParaRPr lang="en-US" sz="2800" dirty="0">
              <a:solidFill>
                <a:prstClr val="white"/>
              </a:solidFill>
              <a:latin typeface="Century Gothic" panose="020B0502020202020204" pitchFamily="34" charset="0"/>
            </a:endParaRPr>
          </a:p>
        </p:txBody>
      </p:sp>
      <p:sp>
        <p:nvSpPr>
          <p:cNvPr id="7" name="TextBox 6"/>
          <p:cNvSpPr txBox="1"/>
          <p:nvPr/>
        </p:nvSpPr>
        <p:spPr>
          <a:xfrm>
            <a:off x="-1" y="6133539"/>
            <a:ext cx="8861368" cy="461665"/>
          </a:xfrm>
          <a:prstGeom prst="rect">
            <a:avLst/>
          </a:prstGeom>
          <a:noFill/>
        </p:spPr>
        <p:txBody>
          <a:bodyPr wrap="square" rtlCol="0">
            <a:spAutoFit/>
          </a:bodyPr>
          <a:lstStyle/>
          <a:p>
            <a:r>
              <a:rPr lang="en-US" sz="1200" dirty="0" err="1">
                <a:solidFill>
                  <a:schemeClr val="bg1"/>
                </a:solidFill>
              </a:rPr>
              <a:t>Sheaffer</a:t>
            </a:r>
            <a:r>
              <a:rPr lang="en-US" sz="1200" dirty="0">
                <a:solidFill>
                  <a:schemeClr val="bg1"/>
                </a:solidFill>
              </a:rPr>
              <a:t>, et al, </a:t>
            </a:r>
            <a:r>
              <a:rPr lang="en-US" sz="1200" i="1" dirty="0">
                <a:solidFill>
                  <a:schemeClr val="bg1"/>
                </a:solidFill>
              </a:rPr>
              <a:t>Introduction to Agronomy, </a:t>
            </a:r>
            <a:r>
              <a:rPr lang="en-US" sz="1200" dirty="0" err="1">
                <a:solidFill>
                  <a:schemeClr val="bg1"/>
                </a:solidFill>
              </a:rPr>
              <a:t>pg</a:t>
            </a:r>
            <a:r>
              <a:rPr lang="en-US" sz="1200" dirty="0">
                <a:solidFill>
                  <a:schemeClr val="bg1"/>
                </a:solidFill>
              </a:rPr>
              <a:t> 280</a:t>
            </a:r>
          </a:p>
          <a:p>
            <a:r>
              <a:rPr lang="en-US" sz="1200" dirty="0">
                <a:solidFill>
                  <a:schemeClr val="bg1"/>
                </a:solidFill>
              </a:rPr>
              <a:t>Archuleta, Plant and Soils are One, https://www.youtube.com/watch?feature=player_embedded&amp;v=FQEKlm4DOdw</a:t>
            </a:r>
          </a:p>
        </p:txBody>
      </p:sp>
    </p:spTree>
    <p:extLst>
      <p:ext uri="{BB962C8B-B14F-4D97-AF65-F5344CB8AC3E}">
        <p14:creationId xmlns:p14="http://schemas.microsoft.com/office/powerpoint/2010/main" val="3672308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38865" y="1090864"/>
            <a:ext cx="3529263" cy="1491915"/>
          </a:xfrm>
          <a:prstGeom prst="roundRect">
            <a:avLst/>
          </a:prstGeom>
          <a:solidFill>
            <a:srgbClr val="0083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t>Humic</a:t>
            </a:r>
            <a:r>
              <a:rPr lang="en-US" sz="4000" b="1" dirty="0"/>
              <a:t> Compounds</a:t>
            </a:r>
          </a:p>
        </p:txBody>
      </p:sp>
      <p:sp>
        <p:nvSpPr>
          <p:cNvPr id="7" name="Rounded Rectangle 6"/>
          <p:cNvSpPr/>
          <p:nvPr/>
        </p:nvSpPr>
        <p:spPr>
          <a:xfrm>
            <a:off x="1235243" y="3424990"/>
            <a:ext cx="2406316" cy="1491915"/>
          </a:xfrm>
          <a:prstGeom prst="roundRect">
            <a:avLst/>
          </a:prstGeom>
          <a:solidFill>
            <a:srgbClr val="0083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t>Fulvic</a:t>
            </a:r>
            <a:endParaRPr lang="en-US" sz="4000" b="1" dirty="0"/>
          </a:p>
          <a:p>
            <a:pPr algn="ctr"/>
            <a:r>
              <a:rPr lang="en-US" sz="4000" b="1" dirty="0"/>
              <a:t>Acid</a:t>
            </a:r>
          </a:p>
        </p:txBody>
      </p:sp>
      <p:sp>
        <p:nvSpPr>
          <p:cNvPr id="8" name="Rounded Rectangle 7"/>
          <p:cNvSpPr/>
          <p:nvPr/>
        </p:nvSpPr>
        <p:spPr>
          <a:xfrm>
            <a:off x="4712369" y="3424988"/>
            <a:ext cx="2406316" cy="1491915"/>
          </a:xfrm>
          <a:prstGeom prst="roundRect">
            <a:avLst/>
          </a:prstGeom>
          <a:solidFill>
            <a:srgbClr val="0083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t>Humic</a:t>
            </a:r>
            <a:endParaRPr lang="en-US" sz="4000" b="1" dirty="0"/>
          </a:p>
          <a:p>
            <a:pPr algn="ctr"/>
            <a:r>
              <a:rPr lang="en-US" sz="4000" b="1" dirty="0"/>
              <a:t>Acid</a:t>
            </a:r>
          </a:p>
        </p:txBody>
      </p:sp>
      <p:sp>
        <p:nvSpPr>
          <p:cNvPr id="9" name="Rounded Rectangle 8"/>
          <p:cNvSpPr/>
          <p:nvPr/>
        </p:nvSpPr>
        <p:spPr>
          <a:xfrm>
            <a:off x="8221579" y="3424988"/>
            <a:ext cx="2406316" cy="1491915"/>
          </a:xfrm>
          <a:prstGeom prst="roundRect">
            <a:avLst/>
          </a:prstGeom>
          <a:solidFill>
            <a:srgbClr val="0083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t>Humins</a:t>
            </a:r>
            <a:endParaRPr lang="en-US" sz="4000" b="1" dirty="0"/>
          </a:p>
        </p:txBody>
      </p:sp>
      <p:sp>
        <p:nvSpPr>
          <p:cNvPr id="10" name="Right Arrow 9"/>
          <p:cNvSpPr/>
          <p:nvPr/>
        </p:nvSpPr>
        <p:spPr>
          <a:xfrm>
            <a:off x="1235243" y="5053259"/>
            <a:ext cx="9392652" cy="705853"/>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Molecular chain-length increases</a:t>
            </a:r>
          </a:p>
        </p:txBody>
      </p:sp>
      <p:sp>
        <p:nvSpPr>
          <p:cNvPr id="12" name="TextBox 11"/>
          <p:cNvSpPr txBox="1"/>
          <p:nvPr/>
        </p:nvSpPr>
        <p:spPr>
          <a:xfrm>
            <a:off x="1235243" y="5759112"/>
            <a:ext cx="2189325" cy="369332"/>
          </a:xfrm>
          <a:prstGeom prst="rect">
            <a:avLst/>
          </a:prstGeom>
          <a:noFill/>
        </p:spPr>
        <p:txBody>
          <a:bodyPr wrap="square" rtlCol="0">
            <a:spAutoFit/>
          </a:bodyPr>
          <a:lstStyle/>
          <a:p>
            <a:r>
              <a:rPr lang="en-US" dirty="0">
                <a:solidFill>
                  <a:schemeClr val="bg1"/>
                </a:solidFill>
              </a:rPr>
              <a:t>Highly water soluble</a:t>
            </a:r>
          </a:p>
        </p:txBody>
      </p:sp>
      <p:sp>
        <p:nvSpPr>
          <p:cNvPr id="13" name="TextBox 12"/>
          <p:cNvSpPr txBox="1"/>
          <p:nvPr/>
        </p:nvSpPr>
        <p:spPr>
          <a:xfrm>
            <a:off x="4837814" y="5759112"/>
            <a:ext cx="2229559" cy="369332"/>
          </a:xfrm>
          <a:prstGeom prst="rect">
            <a:avLst/>
          </a:prstGeom>
          <a:noFill/>
        </p:spPr>
        <p:txBody>
          <a:bodyPr wrap="square" rtlCol="0">
            <a:spAutoFit/>
          </a:bodyPr>
          <a:lstStyle/>
          <a:p>
            <a:r>
              <a:rPr lang="en-US" dirty="0">
                <a:solidFill>
                  <a:schemeClr val="bg1"/>
                </a:solidFill>
              </a:rPr>
              <a:t>slightly water soluble</a:t>
            </a:r>
          </a:p>
        </p:txBody>
      </p:sp>
      <p:sp>
        <p:nvSpPr>
          <p:cNvPr id="14" name="TextBox 13"/>
          <p:cNvSpPr txBox="1"/>
          <p:nvPr/>
        </p:nvSpPr>
        <p:spPr>
          <a:xfrm>
            <a:off x="8480619" y="5656521"/>
            <a:ext cx="1817326" cy="369332"/>
          </a:xfrm>
          <a:prstGeom prst="rect">
            <a:avLst/>
          </a:prstGeom>
          <a:noFill/>
        </p:spPr>
        <p:txBody>
          <a:bodyPr wrap="square" rtlCol="0">
            <a:spAutoFit/>
          </a:bodyPr>
          <a:lstStyle/>
          <a:p>
            <a:r>
              <a:rPr lang="en-US" dirty="0">
                <a:solidFill>
                  <a:schemeClr val="bg1"/>
                </a:solidFill>
              </a:rPr>
              <a:t>Highly insoluble</a:t>
            </a:r>
          </a:p>
        </p:txBody>
      </p:sp>
      <p:cxnSp>
        <p:nvCxnSpPr>
          <p:cNvPr id="16" name="Straight Arrow Connector 15"/>
          <p:cNvCxnSpPr>
            <a:stCxn id="2" idx="2"/>
          </p:cNvCxnSpPr>
          <p:nvPr/>
        </p:nvCxnSpPr>
        <p:spPr>
          <a:xfrm flipH="1">
            <a:off x="3096126" y="2582779"/>
            <a:ext cx="2807371" cy="705853"/>
          </a:xfrm>
          <a:prstGeom prst="straightConnector1">
            <a:avLst/>
          </a:prstGeom>
          <a:ln w="47625">
            <a:solidFill>
              <a:schemeClr val="bg1"/>
            </a:solidFill>
            <a:round/>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0"/>
          </p:cNvCxnSpPr>
          <p:nvPr/>
        </p:nvCxnSpPr>
        <p:spPr>
          <a:xfrm>
            <a:off x="5895479" y="2574759"/>
            <a:ext cx="20048" cy="850229"/>
          </a:xfrm>
          <a:prstGeom prst="straightConnector1">
            <a:avLst/>
          </a:prstGeom>
          <a:ln w="47625">
            <a:solidFill>
              <a:schemeClr val="bg1"/>
            </a:solidFill>
            <a:round/>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2"/>
          </p:cNvCxnSpPr>
          <p:nvPr/>
        </p:nvCxnSpPr>
        <p:spPr>
          <a:xfrm>
            <a:off x="5903497" y="2582779"/>
            <a:ext cx="3096124" cy="713873"/>
          </a:xfrm>
          <a:prstGeom prst="straightConnector1">
            <a:avLst/>
          </a:prstGeom>
          <a:ln w="47625">
            <a:solidFill>
              <a:schemeClr val="bg1"/>
            </a:solidFill>
            <a:roun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2652" y="176283"/>
            <a:ext cx="11546958" cy="646331"/>
          </a:xfrm>
          <a:prstGeom prst="rect">
            <a:avLst/>
          </a:prstGeom>
          <a:noFill/>
        </p:spPr>
        <p:txBody>
          <a:bodyPr wrap="square" rtlCol="0">
            <a:spAutoFit/>
          </a:bodyPr>
          <a:lstStyle/>
          <a:p>
            <a:r>
              <a:rPr lang="en-US" sz="3600" dirty="0">
                <a:solidFill>
                  <a:schemeClr val="bg1"/>
                </a:solidFill>
              </a:rPr>
              <a:t>The major organic constituent of Humus is </a:t>
            </a:r>
            <a:r>
              <a:rPr lang="en-US" sz="3600" dirty="0" err="1">
                <a:solidFill>
                  <a:schemeClr val="bg1"/>
                </a:solidFill>
              </a:rPr>
              <a:t>Humic</a:t>
            </a:r>
            <a:r>
              <a:rPr lang="en-US" sz="3600" dirty="0">
                <a:solidFill>
                  <a:schemeClr val="bg1"/>
                </a:solidFill>
              </a:rPr>
              <a:t> Substances</a:t>
            </a:r>
          </a:p>
        </p:txBody>
      </p:sp>
      <p:sp>
        <p:nvSpPr>
          <p:cNvPr id="3" name="TextBox 2">
            <a:extLst>
              <a:ext uri="{FF2B5EF4-FFF2-40B4-BE49-F238E27FC236}">
                <a16:creationId xmlns:a16="http://schemas.microsoft.com/office/drawing/2014/main" id="{1D201F31-A82A-4AB3-86A7-5D8DBD48BA42}"/>
              </a:ext>
            </a:extLst>
          </p:cNvPr>
          <p:cNvSpPr txBox="1"/>
          <p:nvPr/>
        </p:nvSpPr>
        <p:spPr>
          <a:xfrm>
            <a:off x="1063255" y="6128444"/>
            <a:ext cx="9564640" cy="369332"/>
          </a:xfrm>
          <a:prstGeom prst="rect">
            <a:avLst/>
          </a:prstGeom>
          <a:noFill/>
        </p:spPr>
        <p:txBody>
          <a:bodyPr wrap="square" rtlCol="0">
            <a:spAutoFit/>
          </a:bodyPr>
          <a:lstStyle/>
          <a:p>
            <a:r>
              <a:rPr lang="en-US" u="sng" dirty="0" err="1">
                <a:solidFill>
                  <a:schemeClr val="bg1"/>
                </a:solidFill>
              </a:rPr>
              <a:t>Humic</a:t>
            </a:r>
            <a:r>
              <a:rPr lang="en-US" u="sng" dirty="0">
                <a:solidFill>
                  <a:schemeClr val="bg1"/>
                </a:solidFill>
              </a:rPr>
              <a:t> DG contains </a:t>
            </a:r>
            <a:r>
              <a:rPr lang="en-US" u="sng" dirty="0" err="1">
                <a:solidFill>
                  <a:schemeClr val="bg1"/>
                </a:solidFill>
              </a:rPr>
              <a:t>humic</a:t>
            </a:r>
            <a:r>
              <a:rPr lang="en-US" u="sng" dirty="0">
                <a:solidFill>
                  <a:schemeClr val="bg1"/>
                </a:solidFill>
              </a:rPr>
              <a:t> substances mirroring the final decomposition products of humus in soil</a:t>
            </a:r>
          </a:p>
        </p:txBody>
      </p:sp>
    </p:spTree>
    <p:extLst>
      <p:ext uri="{BB962C8B-B14F-4D97-AF65-F5344CB8AC3E}">
        <p14:creationId xmlns:p14="http://schemas.microsoft.com/office/powerpoint/2010/main" val="267503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94" y="184150"/>
            <a:ext cx="10515600" cy="1325563"/>
          </a:xfrm>
        </p:spPr>
        <p:txBody>
          <a:bodyPr>
            <a:normAutofit/>
          </a:bodyPr>
          <a:lstStyle/>
          <a:p>
            <a:pPr>
              <a:defRPr/>
            </a:pPr>
            <a:r>
              <a:rPr lang="en-US" sz="6000" b="1" i="1" dirty="0">
                <a:effectLst>
                  <a:outerShdw blurRad="38100" dist="38100" dir="2700000" algn="tl">
                    <a:srgbClr val="000000">
                      <a:alpha val="43137"/>
                    </a:srgbClr>
                  </a:outerShdw>
                </a:effectLst>
              </a:rPr>
              <a:t>Concentrated </a:t>
            </a:r>
            <a:r>
              <a:rPr lang="en-US" sz="6000" b="1" i="1" dirty="0" err="1">
                <a:effectLst>
                  <a:outerShdw blurRad="38100" dist="38100" dir="2700000" algn="tl">
                    <a:srgbClr val="000000">
                      <a:alpha val="43137"/>
                    </a:srgbClr>
                  </a:outerShdw>
                </a:effectLst>
              </a:rPr>
              <a:t>Humic</a:t>
            </a:r>
            <a:r>
              <a:rPr lang="en-US" sz="6000" b="1" i="1" dirty="0">
                <a:effectLst>
                  <a:outerShdw blurRad="38100" dist="38100" dir="2700000" algn="tl">
                    <a:srgbClr val="000000">
                      <a:alpha val="43137"/>
                    </a:srgbClr>
                  </a:outerShdw>
                </a:effectLst>
              </a:rPr>
              <a:t> Acid</a:t>
            </a:r>
          </a:p>
        </p:txBody>
      </p:sp>
      <p:sp>
        <p:nvSpPr>
          <p:cNvPr id="14339" name="Content Placeholder 2"/>
          <p:cNvSpPr>
            <a:spLocks noGrp="1"/>
          </p:cNvSpPr>
          <p:nvPr>
            <p:ph sz="half" idx="1"/>
          </p:nvPr>
        </p:nvSpPr>
        <p:spPr>
          <a:xfrm>
            <a:off x="102742" y="1236997"/>
            <a:ext cx="5840859" cy="4718050"/>
          </a:xfrm>
        </p:spPr>
        <p:txBody>
          <a:bodyPr>
            <a:noAutofit/>
          </a:bodyPr>
          <a:lstStyle/>
          <a:p>
            <a:pPr marL="457189" lvl="1" indent="0">
              <a:buNone/>
            </a:pPr>
            <a:endParaRPr lang="en-US" altLang="en-US" sz="4000" dirty="0"/>
          </a:p>
          <a:p>
            <a:pPr lvl="1"/>
            <a:r>
              <a:rPr lang="en-US" altLang="en-US" sz="4000" dirty="0"/>
              <a:t>Formed by microbes breaking down organic substances. (oxidized lignite)</a:t>
            </a:r>
          </a:p>
          <a:p>
            <a:pPr lvl="1"/>
            <a:endParaRPr lang="en-US" altLang="en-US" sz="4000" dirty="0"/>
          </a:p>
          <a:p>
            <a:pPr lvl="1"/>
            <a:r>
              <a:rPr lang="en-US" altLang="en-US" sz="4000" dirty="0"/>
              <a:t>Found near surface unlike coal</a:t>
            </a:r>
          </a:p>
          <a:p>
            <a:pPr lvl="1"/>
            <a:endParaRPr lang="en-US" altLang="en-US" sz="4000" dirty="0"/>
          </a:p>
        </p:txBody>
      </p:sp>
      <p:pic>
        <p:nvPicPr>
          <p:cNvPr id="14340" name="Picture 2" descr="DSC_006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1" y="2362201"/>
            <a:ext cx="4225925" cy="3013075"/>
          </a:xfrm>
          <a:noFill/>
        </p:spPr>
      </p:pic>
      <p:cxnSp>
        <p:nvCxnSpPr>
          <p:cNvPr id="8" name="Straight Connector 7"/>
          <p:cNvCxnSpPr/>
          <p:nvPr/>
        </p:nvCxnSpPr>
        <p:spPr>
          <a:xfrm>
            <a:off x="8001000" y="3733800"/>
            <a:ext cx="2362200" cy="129540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flipH="1">
            <a:off x="7543800" y="3733800"/>
            <a:ext cx="457200" cy="68580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7543800" y="4419600"/>
            <a:ext cx="1219200" cy="91440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10363200" y="5029200"/>
            <a:ext cx="0" cy="30480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8763000" y="5334000"/>
            <a:ext cx="1600200"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4674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a:xfrm>
            <a:off x="1" y="1365897"/>
            <a:ext cx="12192000" cy="4351338"/>
          </a:xfrm>
        </p:spPr>
        <p:txBody>
          <a:bodyPr>
            <a:noAutofit/>
          </a:bodyPr>
          <a:lstStyle/>
          <a:p>
            <a:pPr marL="0" indent="0">
              <a:buNone/>
            </a:pPr>
            <a:r>
              <a:rPr lang="en-US" altLang="en-US" sz="4400" dirty="0"/>
              <a:t>How does it work?</a:t>
            </a:r>
          </a:p>
          <a:p>
            <a:endParaRPr lang="en-US" altLang="en-US" sz="4400" dirty="0"/>
          </a:p>
          <a:p>
            <a:pPr lvl="1"/>
            <a:r>
              <a:rPr lang="en-US" altLang="en-US" sz="4000" dirty="0" err="1"/>
              <a:t>Complexing</a:t>
            </a:r>
            <a:r>
              <a:rPr lang="en-US" altLang="en-US" sz="4000" dirty="0"/>
              <a:t> of nutrients in the soil (Chelation)</a:t>
            </a:r>
          </a:p>
          <a:p>
            <a:pPr lvl="1"/>
            <a:r>
              <a:rPr lang="en-US" altLang="en-US" sz="4000" dirty="0"/>
              <a:t>Increases soil microbial life (HDG - 48% C)</a:t>
            </a:r>
            <a:endParaRPr lang="en-US" altLang="en-US" sz="2000" dirty="0"/>
          </a:p>
          <a:p>
            <a:pPr lvl="1"/>
            <a:r>
              <a:rPr lang="en-US" altLang="en-US" sz="4000" dirty="0"/>
              <a:t>Increases “CEC” holds nutrients from leaching soil and water stability </a:t>
            </a:r>
          </a:p>
          <a:p>
            <a:pPr lvl="1"/>
            <a:r>
              <a:rPr lang="en-US" altLang="en-US" sz="4000" dirty="0"/>
              <a:t> Improves root mass and initiation. (glomalin)</a:t>
            </a:r>
          </a:p>
          <a:p>
            <a:pPr lvl="1"/>
            <a:endParaRPr lang="en-US" altLang="en-US" sz="4000" dirty="0"/>
          </a:p>
        </p:txBody>
      </p:sp>
      <p:sp>
        <p:nvSpPr>
          <p:cNvPr id="5" name="Title 1"/>
          <p:cNvSpPr>
            <a:spLocks noGrp="1"/>
          </p:cNvSpPr>
          <p:nvPr>
            <p:ph type="title"/>
          </p:nvPr>
        </p:nvSpPr>
        <p:spPr>
          <a:xfrm>
            <a:off x="2343150" y="365127"/>
            <a:ext cx="9010650" cy="793169"/>
          </a:xfrm>
        </p:spPr>
        <p:txBody>
          <a:bodyPr>
            <a:normAutofit/>
          </a:bodyPr>
          <a:lstStyle/>
          <a:p>
            <a:pPr>
              <a:defRPr/>
            </a:pPr>
            <a:r>
              <a:rPr lang="en-US" sz="4800" b="1" i="1" dirty="0" err="1">
                <a:effectLst>
                  <a:outerShdw blurRad="38100" dist="38100" dir="2700000" algn="tl">
                    <a:srgbClr val="000000">
                      <a:alpha val="43137"/>
                    </a:srgbClr>
                  </a:outerShdw>
                </a:effectLst>
              </a:rPr>
              <a:t>Humic</a:t>
            </a:r>
            <a:r>
              <a:rPr lang="en-US" sz="4800" b="1" i="1" dirty="0">
                <a:effectLst>
                  <a:outerShdw blurRad="38100" dist="38100" dir="2700000" algn="tl">
                    <a:srgbClr val="000000">
                      <a:alpha val="43137"/>
                    </a:srgbClr>
                  </a:outerShdw>
                </a:effectLst>
              </a:rPr>
              <a:t> Acid	…..HUMIC DG</a:t>
            </a:r>
          </a:p>
        </p:txBody>
      </p:sp>
    </p:spTree>
    <p:extLst>
      <p:ext uri="{BB962C8B-B14F-4D97-AF65-F5344CB8AC3E}">
        <p14:creationId xmlns:p14="http://schemas.microsoft.com/office/powerpoint/2010/main" val="297199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248" y="1581655"/>
            <a:ext cx="5864773" cy="4351338"/>
          </a:xfrm>
        </p:spPr>
        <p:txBody>
          <a:bodyPr>
            <a:normAutofit/>
          </a:bodyPr>
          <a:lstStyle/>
          <a:p>
            <a:r>
              <a:rPr lang="en-US" sz="4000" dirty="0"/>
              <a:t>Carboxyl and hydroxyl groups can react with nutrients, which can lead to:</a:t>
            </a:r>
          </a:p>
          <a:p>
            <a:pPr lvl="1"/>
            <a:r>
              <a:rPr lang="en-US" sz="3600" dirty="0"/>
              <a:t>Chelation</a:t>
            </a:r>
          </a:p>
          <a:p>
            <a:pPr lvl="1"/>
            <a:r>
              <a:rPr lang="en-US" sz="3600" dirty="0"/>
              <a:t>Complexation</a:t>
            </a:r>
          </a:p>
          <a:p>
            <a:pPr marL="457200" lvl="1" indent="0">
              <a:buNone/>
            </a:pPr>
            <a:endParaRPr lang="en-US" sz="3600" dirty="0"/>
          </a:p>
        </p:txBody>
      </p:sp>
      <p:sp>
        <p:nvSpPr>
          <p:cNvPr id="6" name="TextBox 5"/>
          <p:cNvSpPr txBox="1"/>
          <p:nvPr/>
        </p:nvSpPr>
        <p:spPr>
          <a:xfrm>
            <a:off x="17617" y="6217852"/>
            <a:ext cx="5324168" cy="276999"/>
          </a:xfrm>
          <a:prstGeom prst="rect">
            <a:avLst/>
          </a:prstGeom>
          <a:noFill/>
        </p:spPr>
        <p:txBody>
          <a:bodyPr wrap="square" rtlCol="0">
            <a:spAutoFit/>
          </a:bodyPr>
          <a:lstStyle/>
          <a:p>
            <a:r>
              <a:rPr lang="en-US" sz="1200" dirty="0">
                <a:solidFill>
                  <a:schemeClr val="bg1"/>
                </a:solidFill>
              </a:rPr>
              <a:t>Humic Acid Structure; Figure 8.14, Brady &amp; Weil, </a:t>
            </a:r>
            <a:r>
              <a:rPr lang="en-US" sz="1200" i="1" dirty="0">
                <a:solidFill>
                  <a:schemeClr val="bg1"/>
                </a:solidFill>
              </a:rPr>
              <a:t>The Nature and Properties of Soils</a:t>
            </a:r>
          </a:p>
        </p:txBody>
      </p:sp>
      <p:pic>
        <p:nvPicPr>
          <p:cNvPr id="61" name="Content Placeholder 4"/>
          <p:cNvPicPr>
            <a:picLocks noGrp="1" noChangeAspect="1"/>
          </p:cNvPicPr>
          <p:nvPr/>
        </p:nvPicPr>
        <p:blipFill rotWithShape="1">
          <a:blip r:embed="rId2" cstate="print">
            <a:extLst>
              <a:ext uri="{28A0092B-C50C-407E-A947-70E740481C1C}">
                <a14:useLocalDpi xmlns:a14="http://schemas.microsoft.com/office/drawing/2010/main" val="0"/>
              </a:ext>
            </a:extLst>
          </a:blip>
          <a:srcRect l="-1" t="3490" r="3435"/>
          <a:stretch/>
        </p:blipFill>
        <p:spPr>
          <a:xfrm rot="16200000">
            <a:off x="6949203" y="926326"/>
            <a:ext cx="3939768" cy="5250426"/>
          </a:xfrm>
          <a:prstGeom prst="rect">
            <a:avLst/>
          </a:prstGeom>
        </p:spPr>
      </p:pic>
      <p:sp>
        <p:nvSpPr>
          <p:cNvPr id="62" name="Oval 61"/>
          <p:cNvSpPr/>
          <p:nvPr/>
        </p:nvSpPr>
        <p:spPr>
          <a:xfrm rot="21307825">
            <a:off x="7970311" y="2197573"/>
            <a:ext cx="383017" cy="243025"/>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p:cNvSpPr/>
          <p:nvPr/>
        </p:nvSpPr>
        <p:spPr>
          <a:xfrm rot="21307825">
            <a:off x="8397827" y="2212641"/>
            <a:ext cx="383017" cy="243025"/>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p:cNvSpPr/>
          <p:nvPr/>
        </p:nvSpPr>
        <p:spPr>
          <a:xfrm rot="20117277">
            <a:off x="8028832" y="1763669"/>
            <a:ext cx="418581" cy="312369"/>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p:cNvSpPr/>
          <p:nvPr/>
        </p:nvSpPr>
        <p:spPr>
          <a:xfrm rot="327439">
            <a:off x="8357981" y="1588289"/>
            <a:ext cx="418581" cy="312369"/>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Oval 65"/>
          <p:cNvSpPr/>
          <p:nvPr/>
        </p:nvSpPr>
        <p:spPr>
          <a:xfrm rot="327439">
            <a:off x="8819181" y="1612083"/>
            <a:ext cx="418581" cy="312369"/>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Oval 66"/>
          <p:cNvSpPr/>
          <p:nvPr/>
        </p:nvSpPr>
        <p:spPr>
          <a:xfrm rot="21307825">
            <a:off x="10203253" y="1717192"/>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Oval 67"/>
          <p:cNvSpPr/>
          <p:nvPr/>
        </p:nvSpPr>
        <p:spPr>
          <a:xfrm rot="21307825">
            <a:off x="10441982" y="1598830"/>
            <a:ext cx="380257" cy="27542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Oval 68"/>
          <p:cNvSpPr/>
          <p:nvPr/>
        </p:nvSpPr>
        <p:spPr>
          <a:xfrm rot="1931828">
            <a:off x="10770043" y="1738020"/>
            <a:ext cx="380257" cy="27542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Oval 69"/>
          <p:cNvSpPr/>
          <p:nvPr/>
        </p:nvSpPr>
        <p:spPr>
          <a:xfrm rot="1931828">
            <a:off x="10149940" y="2000815"/>
            <a:ext cx="416495" cy="3437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rot="1931828">
            <a:off x="9839314" y="2072519"/>
            <a:ext cx="347298" cy="285996"/>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Oval 71"/>
          <p:cNvSpPr/>
          <p:nvPr/>
        </p:nvSpPr>
        <p:spPr>
          <a:xfrm rot="1931828">
            <a:off x="10022647" y="2312437"/>
            <a:ext cx="347298" cy="285996"/>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Oval 72"/>
          <p:cNvSpPr/>
          <p:nvPr/>
        </p:nvSpPr>
        <p:spPr>
          <a:xfrm rot="21307825">
            <a:off x="9139432" y="2081959"/>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Oval 73"/>
          <p:cNvSpPr/>
          <p:nvPr/>
        </p:nvSpPr>
        <p:spPr>
          <a:xfrm rot="19271508">
            <a:off x="9171275" y="2180050"/>
            <a:ext cx="460425" cy="285996"/>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Oval 74"/>
          <p:cNvSpPr/>
          <p:nvPr/>
        </p:nvSpPr>
        <p:spPr>
          <a:xfrm rot="21307825">
            <a:off x="9266312" y="2503634"/>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Oval 75"/>
          <p:cNvSpPr/>
          <p:nvPr/>
        </p:nvSpPr>
        <p:spPr>
          <a:xfrm rot="598655">
            <a:off x="9476318" y="2700955"/>
            <a:ext cx="390817" cy="24737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Oval 76"/>
          <p:cNvSpPr/>
          <p:nvPr/>
        </p:nvSpPr>
        <p:spPr>
          <a:xfrm rot="2493300">
            <a:off x="9734780" y="2881240"/>
            <a:ext cx="484420" cy="270965"/>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Oval 77"/>
          <p:cNvSpPr/>
          <p:nvPr/>
        </p:nvSpPr>
        <p:spPr>
          <a:xfrm rot="21307825">
            <a:off x="8227777" y="2793789"/>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Oval 78"/>
          <p:cNvSpPr/>
          <p:nvPr/>
        </p:nvSpPr>
        <p:spPr>
          <a:xfrm rot="21307825">
            <a:off x="7819505" y="2735813"/>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0" name="Oval 79"/>
          <p:cNvSpPr/>
          <p:nvPr/>
        </p:nvSpPr>
        <p:spPr>
          <a:xfrm rot="21307825">
            <a:off x="6848421" y="2987057"/>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 name="Oval 80"/>
          <p:cNvSpPr/>
          <p:nvPr/>
        </p:nvSpPr>
        <p:spPr>
          <a:xfrm rot="21307825">
            <a:off x="7131167" y="3075442"/>
            <a:ext cx="380257" cy="27542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 name="Oval 81"/>
          <p:cNvSpPr/>
          <p:nvPr/>
        </p:nvSpPr>
        <p:spPr>
          <a:xfrm rot="21307825">
            <a:off x="7514395" y="3270428"/>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Oval 82"/>
          <p:cNvSpPr/>
          <p:nvPr/>
        </p:nvSpPr>
        <p:spPr>
          <a:xfrm rot="598655">
            <a:off x="8824259" y="3085185"/>
            <a:ext cx="465923" cy="25980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p:cNvSpPr/>
          <p:nvPr/>
        </p:nvSpPr>
        <p:spPr>
          <a:xfrm rot="21307825">
            <a:off x="9304551" y="3278822"/>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p:cNvSpPr/>
          <p:nvPr/>
        </p:nvSpPr>
        <p:spPr>
          <a:xfrm rot="1497812">
            <a:off x="9400703" y="3444324"/>
            <a:ext cx="465923" cy="25980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p:cNvSpPr/>
          <p:nvPr/>
        </p:nvSpPr>
        <p:spPr>
          <a:xfrm rot="5400000">
            <a:off x="10567798" y="3567265"/>
            <a:ext cx="352428" cy="362325"/>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1497812">
            <a:off x="8594460" y="3596724"/>
            <a:ext cx="465923" cy="25980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6606511">
            <a:off x="8627099" y="3933503"/>
            <a:ext cx="402750" cy="25144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rot="21307825">
            <a:off x="8889470" y="3880063"/>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rot="3091905">
            <a:off x="9107791" y="3965065"/>
            <a:ext cx="402750" cy="25144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Oval 90"/>
          <p:cNvSpPr/>
          <p:nvPr/>
        </p:nvSpPr>
        <p:spPr>
          <a:xfrm rot="21307825">
            <a:off x="9456952" y="4031481"/>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Oval 91"/>
          <p:cNvSpPr/>
          <p:nvPr/>
        </p:nvSpPr>
        <p:spPr>
          <a:xfrm rot="21307825">
            <a:off x="7884516" y="3747019"/>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rot="21307825">
            <a:off x="7423685" y="3428266"/>
            <a:ext cx="380257" cy="27542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21307825">
            <a:off x="7786730" y="4023088"/>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Oval 94"/>
          <p:cNvSpPr/>
          <p:nvPr/>
        </p:nvSpPr>
        <p:spPr>
          <a:xfrm rot="21307825">
            <a:off x="7847529" y="4463751"/>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6" name="Oval 95"/>
          <p:cNvSpPr/>
          <p:nvPr/>
        </p:nvSpPr>
        <p:spPr>
          <a:xfrm rot="6606511">
            <a:off x="8049950" y="4339424"/>
            <a:ext cx="402750" cy="25144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7" name="Oval 96"/>
          <p:cNvSpPr/>
          <p:nvPr/>
        </p:nvSpPr>
        <p:spPr>
          <a:xfrm rot="6606511">
            <a:off x="8404917" y="4678445"/>
            <a:ext cx="402750" cy="25144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rot="21307825">
            <a:off x="8880591" y="5277034"/>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Oval 98"/>
          <p:cNvSpPr/>
          <p:nvPr/>
        </p:nvSpPr>
        <p:spPr>
          <a:xfrm rot="21307825">
            <a:off x="9980111" y="4640416"/>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Oval 99"/>
          <p:cNvSpPr/>
          <p:nvPr/>
        </p:nvSpPr>
        <p:spPr>
          <a:xfrm rot="21307825">
            <a:off x="10335321" y="4811966"/>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rot="21307825">
            <a:off x="9454953" y="4324109"/>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21415990">
            <a:off x="9902262" y="5301431"/>
            <a:ext cx="565428" cy="244724"/>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 name="TextBox 102"/>
          <p:cNvSpPr txBox="1"/>
          <p:nvPr/>
        </p:nvSpPr>
        <p:spPr>
          <a:xfrm>
            <a:off x="6719343" y="5516169"/>
            <a:ext cx="4326341" cy="646331"/>
          </a:xfrm>
          <a:prstGeom prst="rect">
            <a:avLst/>
          </a:prstGeom>
          <a:solidFill>
            <a:srgbClr val="FFC000"/>
          </a:solidFill>
        </p:spPr>
        <p:txBody>
          <a:bodyPr wrap="square" rtlCol="0">
            <a:spAutoFit/>
          </a:bodyPr>
          <a:lstStyle/>
          <a:p>
            <a:pPr algn="ctr"/>
            <a:r>
              <a:rPr lang="en-US" dirty="0"/>
              <a:t>Carboxyl and hydroxyl groups in</a:t>
            </a:r>
          </a:p>
          <a:p>
            <a:pPr algn="ctr"/>
            <a:r>
              <a:rPr lang="en-US" dirty="0"/>
              <a:t>a </a:t>
            </a:r>
            <a:r>
              <a:rPr lang="en-US" dirty="0" err="1"/>
              <a:t>humic</a:t>
            </a:r>
            <a:r>
              <a:rPr lang="en-US" dirty="0"/>
              <a:t> acid molecule</a:t>
            </a:r>
          </a:p>
        </p:txBody>
      </p:sp>
      <p:sp>
        <p:nvSpPr>
          <p:cNvPr id="49" name="Rectangle 2"/>
          <p:cNvSpPr>
            <a:spLocks noGrp="1" noRot="1" noChangeArrowheads="1"/>
          </p:cNvSpPr>
          <p:nvPr>
            <p:ph type="title"/>
          </p:nvPr>
        </p:nvSpPr>
        <p:spPr>
          <a:xfrm>
            <a:off x="1959007" y="218602"/>
            <a:ext cx="8686800" cy="1143000"/>
          </a:xfrm>
        </p:spPr>
        <p:txBody>
          <a:bodyPr>
            <a:normAutofit/>
          </a:bodyPr>
          <a:lstStyle/>
          <a:p>
            <a:r>
              <a:rPr lang="en-US" altLang="en-US" sz="4800" b="1" i="1" dirty="0">
                <a:effectLst>
                  <a:outerShdw blurRad="38100" dist="38100" dir="2700000" algn="tl">
                    <a:srgbClr val="000000">
                      <a:alpha val="43137"/>
                    </a:srgbClr>
                  </a:outerShdw>
                </a:effectLst>
              </a:rPr>
              <a:t>Chelation; Complexing</a:t>
            </a:r>
          </a:p>
        </p:txBody>
      </p:sp>
    </p:spTree>
    <p:extLst>
      <p:ext uri="{BB962C8B-B14F-4D97-AF65-F5344CB8AC3E}">
        <p14:creationId xmlns:p14="http://schemas.microsoft.com/office/powerpoint/2010/main" val="300408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4367" y="6073869"/>
            <a:ext cx="5324168" cy="276999"/>
          </a:xfrm>
          <a:prstGeom prst="rect">
            <a:avLst/>
          </a:prstGeom>
          <a:noFill/>
        </p:spPr>
        <p:txBody>
          <a:bodyPr wrap="square" rtlCol="0">
            <a:spAutoFit/>
          </a:bodyPr>
          <a:lstStyle/>
          <a:p>
            <a:r>
              <a:rPr lang="en-US" sz="1200" dirty="0">
                <a:solidFill>
                  <a:schemeClr val="bg1"/>
                </a:solidFill>
              </a:rPr>
              <a:t>Humic Acid Structure; Figure 8.14, Brady &amp; Weil, </a:t>
            </a:r>
            <a:r>
              <a:rPr lang="en-US" sz="1200" i="1" dirty="0">
                <a:solidFill>
                  <a:schemeClr val="bg1"/>
                </a:solidFill>
              </a:rPr>
              <a:t>The Nature and Properties of Soils</a:t>
            </a:r>
          </a:p>
        </p:txBody>
      </p:sp>
      <p:pic>
        <p:nvPicPr>
          <p:cNvPr id="61" name="Content Placeholder 4"/>
          <p:cNvPicPr>
            <a:picLocks noGrp="1" noChangeAspect="1"/>
          </p:cNvPicPr>
          <p:nvPr/>
        </p:nvPicPr>
        <p:blipFill rotWithShape="1">
          <a:blip r:embed="rId2" cstate="print">
            <a:extLst>
              <a:ext uri="{28A0092B-C50C-407E-A947-70E740481C1C}">
                <a14:useLocalDpi xmlns:a14="http://schemas.microsoft.com/office/drawing/2010/main" val="0"/>
              </a:ext>
            </a:extLst>
          </a:blip>
          <a:srcRect l="-1" t="3490" r="3435"/>
          <a:stretch/>
        </p:blipFill>
        <p:spPr>
          <a:xfrm rot="16200000">
            <a:off x="1565544" y="706273"/>
            <a:ext cx="3939768" cy="5250426"/>
          </a:xfrm>
          <a:prstGeom prst="rect">
            <a:avLst/>
          </a:prstGeom>
        </p:spPr>
      </p:pic>
      <p:sp>
        <p:nvSpPr>
          <p:cNvPr id="62" name="Oval 61"/>
          <p:cNvSpPr/>
          <p:nvPr/>
        </p:nvSpPr>
        <p:spPr>
          <a:xfrm rot="21307825">
            <a:off x="2586652" y="1977520"/>
            <a:ext cx="383017" cy="243025"/>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p:cNvSpPr/>
          <p:nvPr/>
        </p:nvSpPr>
        <p:spPr>
          <a:xfrm rot="21307825">
            <a:off x="3014168" y="1992588"/>
            <a:ext cx="383017" cy="243025"/>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p:cNvSpPr/>
          <p:nvPr/>
        </p:nvSpPr>
        <p:spPr>
          <a:xfrm rot="20117277">
            <a:off x="2645173" y="1543616"/>
            <a:ext cx="418581" cy="312369"/>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p:cNvSpPr/>
          <p:nvPr/>
        </p:nvSpPr>
        <p:spPr>
          <a:xfrm rot="327439">
            <a:off x="2974322" y="1368236"/>
            <a:ext cx="418581" cy="312369"/>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Oval 65"/>
          <p:cNvSpPr/>
          <p:nvPr/>
        </p:nvSpPr>
        <p:spPr>
          <a:xfrm rot="327439">
            <a:off x="3435522" y="1392030"/>
            <a:ext cx="418581" cy="312369"/>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Oval 66"/>
          <p:cNvSpPr/>
          <p:nvPr/>
        </p:nvSpPr>
        <p:spPr>
          <a:xfrm rot="21307825">
            <a:off x="4819594" y="1497139"/>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Oval 67"/>
          <p:cNvSpPr/>
          <p:nvPr/>
        </p:nvSpPr>
        <p:spPr>
          <a:xfrm rot="21307825">
            <a:off x="5058323" y="1378777"/>
            <a:ext cx="380257" cy="27542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Oval 68"/>
          <p:cNvSpPr/>
          <p:nvPr/>
        </p:nvSpPr>
        <p:spPr>
          <a:xfrm rot="1931828">
            <a:off x="5386384" y="1517967"/>
            <a:ext cx="380257" cy="27542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Oval 69"/>
          <p:cNvSpPr/>
          <p:nvPr/>
        </p:nvSpPr>
        <p:spPr>
          <a:xfrm rot="1931828">
            <a:off x="4766281" y="1780762"/>
            <a:ext cx="416495" cy="3437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rot="1931828">
            <a:off x="4455655" y="1852466"/>
            <a:ext cx="347298" cy="285996"/>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Oval 71"/>
          <p:cNvSpPr/>
          <p:nvPr/>
        </p:nvSpPr>
        <p:spPr>
          <a:xfrm rot="1931828">
            <a:off x="4638988" y="2092384"/>
            <a:ext cx="347298" cy="285996"/>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Oval 72"/>
          <p:cNvSpPr/>
          <p:nvPr/>
        </p:nvSpPr>
        <p:spPr>
          <a:xfrm rot="21307825">
            <a:off x="3755773" y="1861906"/>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Oval 73"/>
          <p:cNvSpPr/>
          <p:nvPr/>
        </p:nvSpPr>
        <p:spPr>
          <a:xfrm rot="19271508">
            <a:off x="3787616" y="1959997"/>
            <a:ext cx="460425" cy="285996"/>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Oval 74"/>
          <p:cNvSpPr/>
          <p:nvPr/>
        </p:nvSpPr>
        <p:spPr>
          <a:xfrm rot="21307825">
            <a:off x="3882653" y="2283581"/>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Oval 75"/>
          <p:cNvSpPr/>
          <p:nvPr/>
        </p:nvSpPr>
        <p:spPr>
          <a:xfrm rot="598655">
            <a:off x="4092659" y="2480902"/>
            <a:ext cx="390817" cy="24737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Oval 76"/>
          <p:cNvSpPr/>
          <p:nvPr/>
        </p:nvSpPr>
        <p:spPr>
          <a:xfrm rot="2493300">
            <a:off x="4351121" y="2661187"/>
            <a:ext cx="484420" cy="270965"/>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Oval 77"/>
          <p:cNvSpPr/>
          <p:nvPr/>
        </p:nvSpPr>
        <p:spPr>
          <a:xfrm rot="21307825">
            <a:off x="2844118" y="2573736"/>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Oval 78"/>
          <p:cNvSpPr/>
          <p:nvPr/>
        </p:nvSpPr>
        <p:spPr>
          <a:xfrm rot="21307825">
            <a:off x="2435846" y="2515760"/>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0" name="Oval 79"/>
          <p:cNvSpPr/>
          <p:nvPr/>
        </p:nvSpPr>
        <p:spPr>
          <a:xfrm rot="21307825">
            <a:off x="1464762" y="2767004"/>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 name="Oval 80"/>
          <p:cNvSpPr/>
          <p:nvPr/>
        </p:nvSpPr>
        <p:spPr>
          <a:xfrm rot="21307825">
            <a:off x="1747508" y="2855389"/>
            <a:ext cx="380257" cy="27542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 name="Oval 81"/>
          <p:cNvSpPr/>
          <p:nvPr/>
        </p:nvSpPr>
        <p:spPr>
          <a:xfrm rot="21307825">
            <a:off x="2130736" y="3050375"/>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Oval 82"/>
          <p:cNvSpPr/>
          <p:nvPr/>
        </p:nvSpPr>
        <p:spPr>
          <a:xfrm rot="598655">
            <a:off x="3440600" y="2865132"/>
            <a:ext cx="465923" cy="25980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p:cNvSpPr/>
          <p:nvPr/>
        </p:nvSpPr>
        <p:spPr>
          <a:xfrm rot="21307825">
            <a:off x="3920892" y="3058769"/>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p:cNvSpPr/>
          <p:nvPr/>
        </p:nvSpPr>
        <p:spPr>
          <a:xfrm rot="1497812">
            <a:off x="4017044" y="3224271"/>
            <a:ext cx="465923" cy="25980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p:cNvSpPr/>
          <p:nvPr/>
        </p:nvSpPr>
        <p:spPr>
          <a:xfrm rot="5400000">
            <a:off x="5184139" y="3347212"/>
            <a:ext cx="352428" cy="362325"/>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1497812">
            <a:off x="3210801" y="3376671"/>
            <a:ext cx="465923" cy="25980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6606511">
            <a:off x="3243440" y="3713450"/>
            <a:ext cx="402750" cy="25144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rot="21307825">
            <a:off x="3505811" y="3660010"/>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rot="3091905">
            <a:off x="3724132" y="3745012"/>
            <a:ext cx="402750" cy="25144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Oval 90"/>
          <p:cNvSpPr/>
          <p:nvPr/>
        </p:nvSpPr>
        <p:spPr>
          <a:xfrm rot="21307825">
            <a:off x="4073293" y="3811428"/>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Oval 91"/>
          <p:cNvSpPr/>
          <p:nvPr/>
        </p:nvSpPr>
        <p:spPr>
          <a:xfrm rot="21307825">
            <a:off x="2500857" y="3526966"/>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rot="21307825">
            <a:off x="2040026" y="3208213"/>
            <a:ext cx="380257" cy="27542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21307825">
            <a:off x="2403071" y="3803035"/>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Oval 94"/>
          <p:cNvSpPr/>
          <p:nvPr/>
        </p:nvSpPr>
        <p:spPr>
          <a:xfrm rot="21307825">
            <a:off x="2463870" y="4243698"/>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6" name="Oval 95"/>
          <p:cNvSpPr/>
          <p:nvPr/>
        </p:nvSpPr>
        <p:spPr>
          <a:xfrm rot="6606511">
            <a:off x="2666291" y="4119371"/>
            <a:ext cx="402750" cy="25144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7" name="Oval 96"/>
          <p:cNvSpPr/>
          <p:nvPr/>
        </p:nvSpPr>
        <p:spPr>
          <a:xfrm rot="6606511">
            <a:off x="3021258" y="4458392"/>
            <a:ext cx="402750" cy="25144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rot="21307825">
            <a:off x="3496932" y="5056981"/>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Oval 98"/>
          <p:cNvSpPr/>
          <p:nvPr/>
        </p:nvSpPr>
        <p:spPr>
          <a:xfrm rot="21307825">
            <a:off x="4596452" y="4420363"/>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Oval 99"/>
          <p:cNvSpPr/>
          <p:nvPr/>
        </p:nvSpPr>
        <p:spPr>
          <a:xfrm rot="21307825">
            <a:off x="4951662" y="4591913"/>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rot="21307825">
            <a:off x="4071294" y="4104056"/>
            <a:ext cx="270348" cy="1753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21415990">
            <a:off x="4518603" y="5081378"/>
            <a:ext cx="565428" cy="244724"/>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 name="TextBox 102"/>
          <p:cNvSpPr txBox="1"/>
          <p:nvPr/>
        </p:nvSpPr>
        <p:spPr>
          <a:xfrm>
            <a:off x="1335684" y="5296116"/>
            <a:ext cx="4326341" cy="646331"/>
          </a:xfrm>
          <a:prstGeom prst="rect">
            <a:avLst/>
          </a:prstGeom>
          <a:solidFill>
            <a:srgbClr val="FFC000"/>
          </a:solidFill>
        </p:spPr>
        <p:txBody>
          <a:bodyPr wrap="square" rtlCol="0">
            <a:spAutoFit/>
          </a:bodyPr>
          <a:lstStyle/>
          <a:p>
            <a:pPr algn="ctr"/>
            <a:r>
              <a:rPr lang="en-US" dirty="0"/>
              <a:t>Carboxyl and hydroxyl groups in</a:t>
            </a:r>
          </a:p>
          <a:p>
            <a:pPr algn="ctr"/>
            <a:r>
              <a:rPr lang="en-US" dirty="0"/>
              <a:t>a </a:t>
            </a:r>
            <a:r>
              <a:rPr lang="en-US" dirty="0" err="1"/>
              <a:t>humic</a:t>
            </a:r>
            <a:r>
              <a:rPr lang="en-US" dirty="0"/>
              <a:t> acid molecule</a:t>
            </a:r>
          </a:p>
        </p:txBody>
      </p:sp>
      <p:sp>
        <p:nvSpPr>
          <p:cNvPr id="49" name="Rectangle 2"/>
          <p:cNvSpPr>
            <a:spLocks noGrp="1" noRot="1" noChangeArrowheads="1"/>
          </p:cNvSpPr>
          <p:nvPr>
            <p:ph type="title"/>
          </p:nvPr>
        </p:nvSpPr>
        <p:spPr>
          <a:xfrm>
            <a:off x="1959007" y="218602"/>
            <a:ext cx="8686800" cy="1143000"/>
          </a:xfrm>
        </p:spPr>
        <p:txBody>
          <a:bodyPr>
            <a:normAutofit/>
          </a:bodyPr>
          <a:lstStyle/>
          <a:p>
            <a:r>
              <a:rPr lang="en-US" altLang="en-US" sz="4800" b="1" i="1" dirty="0" err="1">
                <a:effectLst>
                  <a:outerShdw blurRad="38100" dist="38100" dir="2700000" algn="tl">
                    <a:srgbClr val="000000">
                      <a:alpha val="43137"/>
                    </a:srgbClr>
                  </a:outerShdw>
                </a:effectLst>
              </a:rPr>
              <a:t>Humic</a:t>
            </a:r>
            <a:r>
              <a:rPr lang="en-US" altLang="en-US" sz="4800" b="1" i="1" dirty="0">
                <a:effectLst>
                  <a:outerShdw blurRad="38100" dist="38100" dir="2700000" algn="tl">
                    <a:srgbClr val="000000">
                      <a:alpha val="43137"/>
                    </a:srgbClr>
                  </a:outerShdw>
                </a:effectLst>
              </a:rPr>
              <a:t> vs. </a:t>
            </a:r>
            <a:r>
              <a:rPr lang="en-US" altLang="en-US" sz="4800" b="1" i="1" dirty="0" err="1">
                <a:effectLst>
                  <a:outerShdw blurRad="38100" dist="38100" dir="2700000" algn="tl">
                    <a:srgbClr val="000000">
                      <a:alpha val="43137"/>
                    </a:srgbClr>
                  </a:outerShdw>
                </a:effectLst>
              </a:rPr>
              <a:t>Biochar</a:t>
            </a:r>
            <a:endParaRPr lang="en-US" altLang="en-US" sz="4800" b="1" i="1" dirty="0">
              <a:effectLst>
                <a:outerShdw blurRad="38100" dist="38100" dir="2700000" algn="tl">
                  <a:srgbClr val="000000">
                    <a:alpha val="43137"/>
                  </a:srgbClr>
                </a:outerShdw>
              </a:effectLst>
            </a:endParaRPr>
          </a:p>
        </p:txBody>
      </p:sp>
      <p:sp>
        <p:nvSpPr>
          <p:cNvPr id="4" name="TextBox 3"/>
          <p:cNvSpPr txBox="1"/>
          <p:nvPr/>
        </p:nvSpPr>
        <p:spPr>
          <a:xfrm>
            <a:off x="6613220" y="1703402"/>
            <a:ext cx="3348383" cy="923330"/>
          </a:xfrm>
          <a:prstGeom prst="rect">
            <a:avLst/>
          </a:prstGeom>
          <a:noFill/>
        </p:spPr>
        <p:txBody>
          <a:bodyPr wrap="square" rtlCol="0">
            <a:spAutoFit/>
          </a:bodyPr>
          <a:lstStyle/>
          <a:p>
            <a:r>
              <a:rPr lang="en-US" dirty="0" err="1">
                <a:solidFill>
                  <a:schemeClr val="bg1"/>
                </a:solidFill>
              </a:rPr>
              <a:t>Biochar</a:t>
            </a:r>
            <a:r>
              <a:rPr lang="en-US" dirty="0">
                <a:solidFill>
                  <a:schemeClr val="bg1"/>
                </a:solidFill>
              </a:rPr>
              <a:t> will not have the Carboxyl and Hydroxyl groups until microbes do their part in the soil </a:t>
            </a:r>
          </a:p>
        </p:txBody>
      </p:sp>
      <p:sp>
        <p:nvSpPr>
          <p:cNvPr id="50" name="TextBox 49"/>
          <p:cNvSpPr txBox="1"/>
          <p:nvPr/>
        </p:nvSpPr>
        <p:spPr>
          <a:xfrm>
            <a:off x="7525375" y="4191740"/>
            <a:ext cx="3950859" cy="1384995"/>
          </a:xfrm>
          <a:prstGeom prst="rect">
            <a:avLst/>
          </a:prstGeom>
          <a:noFill/>
        </p:spPr>
        <p:txBody>
          <a:bodyPr wrap="square" rtlCol="0">
            <a:spAutoFit/>
          </a:bodyPr>
          <a:lstStyle/>
          <a:p>
            <a:r>
              <a:rPr lang="en-US" sz="2800" dirty="0">
                <a:solidFill>
                  <a:schemeClr val="bg1"/>
                </a:solidFill>
              </a:rPr>
              <a:t>… Eventually </a:t>
            </a:r>
            <a:r>
              <a:rPr lang="en-US" sz="2800" dirty="0" err="1">
                <a:solidFill>
                  <a:schemeClr val="bg1"/>
                </a:solidFill>
              </a:rPr>
              <a:t>Biochar</a:t>
            </a:r>
            <a:r>
              <a:rPr lang="en-US" sz="2800" dirty="0">
                <a:solidFill>
                  <a:schemeClr val="bg1"/>
                </a:solidFill>
              </a:rPr>
              <a:t> will become </a:t>
            </a:r>
            <a:r>
              <a:rPr lang="en-US" sz="2800" dirty="0" err="1">
                <a:solidFill>
                  <a:schemeClr val="bg1"/>
                </a:solidFill>
              </a:rPr>
              <a:t>Humic</a:t>
            </a:r>
            <a:r>
              <a:rPr lang="en-US" sz="2800" dirty="0">
                <a:solidFill>
                  <a:schemeClr val="bg1"/>
                </a:solidFill>
              </a:rPr>
              <a:t> Acid in the soil</a:t>
            </a:r>
          </a:p>
        </p:txBody>
      </p:sp>
    </p:spTree>
    <p:extLst>
      <p:ext uri="{BB962C8B-B14F-4D97-AF65-F5344CB8AC3E}">
        <p14:creationId xmlns:p14="http://schemas.microsoft.com/office/powerpoint/2010/main" val="268755535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58" y="369651"/>
            <a:ext cx="9010650" cy="793169"/>
          </a:xfrm>
        </p:spPr>
        <p:txBody>
          <a:bodyPr>
            <a:normAutofit/>
          </a:bodyPr>
          <a:lstStyle/>
          <a:p>
            <a:r>
              <a:rPr lang="en-US" b="1" i="1" dirty="0" err="1">
                <a:effectLst>
                  <a:outerShdw blurRad="38100" dist="38100" dir="2700000" algn="tl">
                    <a:srgbClr val="000000">
                      <a:alpha val="43137"/>
                    </a:srgbClr>
                  </a:outerShdw>
                </a:effectLst>
              </a:rPr>
              <a:t>Humic</a:t>
            </a:r>
            <a:r>
              <a:rPr lang="en-US" b="1" i="1" dirty="0">
                <a:effectLst>
                  <a:outerShdw blurRad="38100" dist="38100" dir="2700000" algn="tl">
                    <a:srgbClr val="000000">
                      <a:alpha val="43137"/>
                    </a:srgbClr>
                  </a:outerShdw>
                </a:effectLst>
              </a:rPr>
              <a:t> Acid Nutrient Efficiency</a:t>
            </a:r>
          </a:p>
        </p:txBody>
      </p:sp>
      <p:sp>
        <p:nvSpPr>
          <p:cNvPr id="3" name="Content Placeholder 2"/>
          <p:cNvSpPr>
            <a:spLocks noGrp="1"/>
          </p:cNvSpPr>
          <p:nvPr>
            <p:ph idx="1"/>
          </p:nvPr>
        </p:nvSpPr>
        <p:spPr>
          <a:xfrm>
            <a:off x="154112" y="1746041"/>
            <a:ext cx="11959119" cy="4351338"/>
          </a:xfrm>
        </p:spPr>
        <p:txBody>
          <a:bodyPr>
            <a:noAutofit/>
          </a:bodyPr>
          <a:lstStyle/>
          <a:p>
            <a:pPr marL="0" indent="0">
              <a:buNone/>
            </a:pPr>
            <a:r>
              <a:rPr lang="en-US" sz="4000" dirty="0"/>
              <a:t>In a study conducted by Dr. Mike Fidanza at Penn State University in 2015, statistically similar turf quality and color were observed when comparing:</a:t>
            </a:r>
          </a:p>
          <a:p>
            <a:pPr lvl="1"/>
            <a:r>
              <a:rPr lang="en-US" sz="3600" dirty="0"/>
              <a:t>Humic DG with 16-0-8 applied at 0.77 </a:t>
            </a:r>
            <a:r>
              <a:rPr lang="en-US" sz="3600" dirty="0" err="1"/>
              <a:t>lb</a:t>
            </a:r>
            <a:r>
              <a:rPr lang="en-US" sz="3600" dirty="0"/>
              <a:t> N/1000 ft</a:t>
            </a:r>
            <a:r>
              <a:rPr lang="en-US" sz="3600" baseline="30000" dirty="0"/>
              <a:t>2</a:t>
            </a:r>
          </a:p>
          <a:p>
            <a:pPr lvl="1"/>
            <a:r>
              <a:rPr lang="en-US" sz="3600" dirty="0"/>
              <a:t>16-0-8 (No Humic DG) applied at 1 </a:t>
            </a:r>
            <a:r>
              <a:rPr lang="en-US" sz="3600" dirty="0" err="1"/>
              <a:t>lb</a:t>
            </a:r>
            <a:r>
              <a:rPr lang="en-US" sz="3600" dirty="0"/>
              <a:t> N/1000 ft</a:t>
            </a:r>
            <a:r>
              <a:rPr lang="en-US" sz="3600" baseline="30000" dirty="0"/>
              <a:t>2</a:t>
            </a:r>
          </a:p>
        </p:txBody>
      </p:sp>
      <p:sp>
        <p:nvSpPr>
          <p:cNvPr id="4" name="Footer Placeholder 3"/>
          <p:cNvSpPr>
            <a:spLocks noGrp="1"/>
          </p:cNvSpPr>
          <p:nvPr>
            <p:ph type="ftr" sz="quarter" idx="11"/>
          </p:nvPr>
        </p:nvSpPr>
        <p:spPr/>
        <p:txBody>
          <a:bodyPr/>
          <a:lstStyle/>
          <a:p>
            <a:r>
              <a:rPr lang="en-US"/>
              <a:t>AndersonsHumates.com</a:t>
            </a:r>
            <a:endParaRPr lang="en-US" dirty="0"/>
          </a:p>
        </p:txBody>
      </p:sp>
    </p:spTree>
    <p:extLst>
      <p:ext uri="{BB962C8B-B14F-4D97-AF65-F5344CB8AC3E}">
        <p14:creationId xmlns:p14="http://schemas.microsoft.com/office/powerpoint/2010/main" val="21185224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AndersonsHumates.com</a:t>
            </a:r>
            <a:endParaRPr lang="en-US" dirty="0"/>
          </a:p>
        </p:txBody>
      </p:sp>
      <p:graphicFrame>
        <p:nvGraphicFramePr>
          <p:cNvPr id="5" name="Chart 4"/>
          <p:cNvGraphicFramePr>
            <a:graphicFrameLocks noGrp="1"/>
          </p:cNvGraphicFramePr>
          <p:nvPr>
            <p:extLst/>
          </p:nvPr>
        </p:nvGraphicFramePr>
        <p:xfrm>
          <a:off x="2058292" y="288726"/>
          <a:ext cx="9371707" cy="65692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9550" y="2724150"/>
            <a:ext cx="1809750" cy="1200329"/>
          </a:xfrm>
          <a:prstGeom prst="rect">
            <a:avLst/>
          </a:prstGeom>
          <a:solidFill>
            <a:srgbClr val="FFC000"/>
          </a:solidFill>
        </p:spPr>
        <p:txBody>
          <a:bodyPr wrap="square" rtlCol="0">
            <a:spAutoFit/>
          </a:bodyPr>
          <a:lstStyle/>
          <a:p>
            <a:pPr algn="ctr"/>
            <a:r>
              <a:rPr lang="en-US" dirty="0"/>
              <a:t>The higher the number, the more microbial activity present.</a:t>
            </a:r>
          </a:p>
        </p:txBody>
      </p:sp>
    </p:spTree>
    <p:extLst>
      <p:ext uri="{BB962C8B-B14F-4D97-AF65-F5344CB8AC3E}">
        <p14:creationId xmlns:p14="http://schemas.microsoft.com/office/powerpoint/2010/main" val="1698694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1983413" y="8980"/>
            <a:ext cx="8686800" cy="1143000"/>
          </a:xfrm>
        </p:spPr>
        <p:txBody>
          <a:bodyPr>
            <a:normAutofit/>
          </a:bodyPr>
          <a:lstStyle/>
          <a:p>
            <a:r>
              <a:rPr lang="en-US" altLang="en-US" sz="4800" b="1" i="1" dirty="0">
                <a:effectLst>
                  <a:outerShdw blurRad="38100" dist="38100" dir="2700000" algn="tl">
                    <a:srgbClr val="000000">
                      <a:alpha val="43137"/>
                    </a:srgbClr>
                  </a:outerShdw>
                </a:effectLst>
              </a:rPr>
              <a:t>Granular </a:t>
            </a:r>
            <a:r>
              <a:rPr lang="en-US" altLang="en-US" sz="4800" b="1" i="1" dirty="0" err="1">
                <a:effectLst>
                  <a:outerShdw blurRad="38100" dist="38100" dir="2700000" algn="tl">
                    <a:srgbClr val="000000">
                      <a:alpha val="43137"/>
                    </a:srgbClr>
                  </a:outerShdw>
                </a:effectLst>
              </a:rPr>
              <a:t>Humics</a:t>
            </a:r>
            <a:r>
              <a:rPr lang="en-US" altLang="en-US" sz="4800" b="1" i="1" dirty="0">
                <a:effectLst>
                  <a:outerShdw blurRad="38100" dist="38100" dir="2700000" algn="tl">
                    <a:srgbClr val="000000">
                      <a:alpha val="43137"/>
                    </a:srgbClr>
                  </a:outerShdw>
                </a:effectLst>
              </a:rPr>
              <a:t> add C.E.C.</a:t>
            </a:r>
          </a:p>
        </p:txBody>
      </p:sp>
      <p:sp>
        <p:nvSpPr>
          <p:cNvPr id="75779" name="Rectangle 3"/>
          <p:cNvSpPr>
            <a:spLocks noGrp="1" noChangeArrowheads="1"/>
          </p:cNvSpPr>
          <p:nvPr>
            <p:ph idx="1"/>
          </p:nvPr>
        </p:nvSpPr>
        <p:spPr>
          <a:xfrm>
            <a:off x="678357" y="1204355"/>
            <a:ext cx="11414235" cy="4739035"/>
          </a:xfrm>
        </p:spPr>
        <p:txBody>
          <a:bodyPr>
            <a:normAutofit/>
          </a:bodyPr>
          <a:lstStyle/>
          <a:p>
            <a:pPr marL="0" indent="0">
              <a:buNone/>
            </a:pPr>
            <a:r>
              <a:rPr lang="en-US" altLang="en-US" sz="3600" dirty="0"/>
              <a:t>Adds </a:t>
            </a:r>
            <a:r>
              <a:rPr lang="en-US" altLang="en-US" sz="3600" dirty="0" err="1"/>
              <a:t>cation</a:t>
            </a:r>
            <a:r>
              <a:rPr lang="en-US" altLang="en-US" sz="3600" dirty="0"/>
              <a:t> exchangeable material to the soil</a:t>
            </a:r>
          </a:p>
          <a:p>
            <a:pPr marL="457189" lvl="1" indent="0">
              <a:buNone/>
            </a:pPr>
            <a:r>
              <a:rPr lang="en-US" altLang="en-US" sz="3200" dirty="0"/>
              <a:t>High CEC = high nutrient retention and fertility</a:t>
            </a:r>
          </a:p>
          <a:p>
            <a:pPr marL="457189" lvl="1" indent="0">
              <a:buNone/>
            </a:pPr>
            <a:endParaRPr lang="en-US" altLang="en-US" sz="3200" dirty="0"/>
          </a:p>
        </p:txBody>
      </p:sp>
      <p:sp>
        <p:nvSpPr>
          <p:cNvPr id="4" name="TextBox 3"/>
          <p:cNvSpPr txBox="1"/>
          <p:nvPr/>
        </p:nvSpPr>
        <p:spPr>
          <a:xfrm>
            <a:off x="2954412" y="6035689"/>
            <a:ext cx="9144000" cy="646331"/>
          </a:xfrm>
          <a:prstGeom prst="rect">
            <a:avLst/>
          </a:prstGeom>
          <a:noFill/>
        </p:spPr>
        <p:txBody>
          <a:bodyPr wrap="square" rtlCol="0">
            <a:spAutoFit/>
          </a:bodyPr>
          <a:lstStyle/>
          <a:p>
            <a:pPr algn="r"/>
            <a:r>
              <a:rPr lang="en-US" sz="1200" dirty="0">
                <a:solidFill>
                  <a:schemeClr val="bg1"/>
                </a:solidFill>
              </a:rPr>
              <a:t>Brady &amp; Weil, </a:t>
            </a:r>
            <a:r>
              <a:rPr lang="en-US" sz="1200" i="1" dirty="0">
                <a:solidFill>
                  <a:schemeClr val="bg1"/>
                </a:solidFill>
              </a:rPr>
              <a:t>The Nature and Properties of Soils, pg  341, 514;</a:t>
            </a:r>
          </a:p>
          <a:p>
            <a:pPr algn="r"/>
            <a:r>
              <a:rPr lang="en-US" altLang="en-US" sz="1200" dirty="0">
                <a:solidFill>
                  <a:schemeClr val="bg1"/>
                </a:solidFill>
              </a:rPr>
              <a:t>http://aggie-horticulture.tamu.edu/newsletters/hortupdate/hortupdate_archives/2002/jun02/art4jun.html</a:t>
            </a:r>
          </a:p>
          <a:p>
            <a:pPr algn="r"/>
            <a:r>
              <a:rPr lang="en-US" sz="1200" i="1" dirty="0">
                <a:solidFill>
                  <a:schemeClr val="bg1"/>
                </a:solidFill>
              </a:rPr>
              <a:t> </a:t>
            </a:r>
          </a:p>
        </p:txBody>
      </p:sp>
      <p:sp>
        <p:nvSpPr>
          <p:cNvPr id="3" name="Rounded Rectangle 2"/>
          <p:cNvSpPr/>
          <p:nvPr/>
        </p:nvSpPr>
        <p:spPr>
          <a:xfrm>
            <a:off x="1983413" y="2542544"/>
            <a:ext cx="8623738" cy="1261242"/>
          </a:xfrm>
          <a:prstGeom prst="roundRect">
            <a:avLst/>
          </a:prstGeom>
          <a:solidFill>
            <a:schemeClr val="accent6"/>
          </a:solidFill>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TextBox 4"/>
          <p:cNvSpPr txBox="1"/>
          <p:nvPr/>
        </p:nvSpPr>
        <p:spPr>
          <a:xfrm rot="16200000">
            <a:off x="1635994" y="2988498"/>
            <a:ext cx="1064173" cy="369332"/>
          </a:xfrm>
          <a:prstGeom prst="rect">
            <a:avLst/>
          </a:prstGeom>
          <a:noFill/>
        </p:spPr>
        <p:txBody>
          <a:bodyPr wrap="square" rtlCol="0">
            <a:spAutoFit/>
          </a:bodyPr>
          <a:lstStyle/>
          <a:p>
            <a:r>
              <a:rPr lang="en-US" b="1" dirty="0"/>
              <a:t>LOW CEC</a:t>
            </a:r>
          </a:p>
        </p:txBody>
      </p:sp>
      <p:sp>
        <p:nvSpPr>
          <p:cNvPr id="8" name="TextBox 7"/>
          <p:cNvSpPr txBox="1"/>
          <p:nvPr/>
        </p:nvSpPr>
        <p:spPr>
          <a:xfrm rot="16200000">
            <a:off x="9837427" y="2959593"/>
            <a:ext cx="1216574" cy="369332"/>
          </a:xfrm>
          <a:prstGeom prst="rect">
            <a:avLst/>
          </a:prstGeom>
          <a:noFill/>
        </p:spPr>
        <p:txBody>
          <a:bodyPr wrap="square" rtlCol="0">
            <a:spAutoFit/>
          </a:bodyPr>
          <a:lstStyle/>
          <a:p>
            <a:r>
              <a:rPr lang="en-US" b="1" dirty="0"/>
              <a:t>HIGH CEC</a:t>
            </a:r>
          </a:p>
        </p:txBody>
      </p:sp>
      <p:sp>
        <p:nvSpPr>
          <p:cNvPr id="6" name="Right Arrow 5"/>
          <p:cNvSpPr/>
          <p:nvPr/>
        </p:nvSpPr>
        <p:spPr>
          <a:xfrm>
            <a:off x="2168080" y="3736781"/>
            <a:ext cx="8462300" cy="918341"/>
          </a:xfrm>
          <a:prstGeom prst="rightArrow">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0				    300				600+</a:t>
            </a:r>
          </a:p>
        </p:txBody>
      </p:sp>
      <p:sp>
        <p:nvSpPr>
          <p:cNvPr id="7" name="TextBox 6"/>
          <p:cNvSpPr txBox="1"/>
          <p:nvPr/>
        </p:nvSpPr>
        <p:spPr>
          <a:xfrm rot="19166346">
            <a:off x="2102537" y="3000501"/>
            <a:ext cx="1545020" cy="369332"/>
          </a:xfrm>
          <a:prstGeom prst="rect">
            <a:avLst/>
          </a:prstGeom>
          <a:noFill/>
        </p:spPr>
        <p:txBody>
          <a:bodyPr wrap="square" rtlCol="0">
            <a:spAutoFit/>
          </a:bodyPr>
          <a:lstStyle/>
          <a:p>
            <a:r>
              <a:rPr lang="en-US" dirty="0"/>
              <a:t>Sand (9)</a:t>
            </a:r>
          </a:p>
        </p:txBody>
      </p:sp>
      <p:sp>
        <p:nvSpPr>
          <p:cNvPr id="11" name="TextBox 10"/>
          <p:cNvSpPr txBox="1"/>
          <p:nvPr/>
        </p:nvSpPr>
        <p:spPr>
          <a:xfrm rot="19166346">
            <a:off x="2702656" y="3000501"/>
            <a:ext cx="1545020" cy="369332"/>
          </a:xfrm>
          <a:prstGeom prst="rect">
            <a:avLst/>
          </a:prstGeom>
          <a:noFill/>
        </p:spPr>
        <p:txBody>
          <a:bodyPr wrap="square" rtlCol="0">
            <a:spAutoFit/>
          </a:bodyPr>
          <a:lstStyle/>
          <a:p>
            <a:r>
              <a:rPr lang="en-US" dirty="0"/>
              <a:t>Clay (30)</a:t>
            </a:r>
          </a:p>
        </p:txBody>
      </p:sp>
      <p:sp>
        <p:nvSpPr>
          <p:cNvPr id="12" name="TextBox 11"/>
          <p:cNvSpPr txBox="1"/>
          <p:nvPr/>
        </p:nvSpPr>
        <p:spPr>
          <a:xfrm rot="19166346">
            <a:off x="4712219" y="2959592"/>
            <a:ext cx="1816708" cy="369332"/>
          </a:xfrm>
          <a:prstGeom prst="rect">
            <a:avLst/>
          </a:prstGeom>
          <a:noFill/>
        </p:spPr>
        <p:txBody>
          <a:bodyPr wrap="square" rtlCol="0">
            <a:spAutoFit/>
          </a:bodyPr>
          <a:lstStyle/>
          <a:p>
            <a:r>
              <a:rPr lang="en-US" dirty="0"/>
              <a:t>Humus (150-250)</a:t>
            </a:r>
          </a:p>
        </p:txBody>
      </p:sp>
      <p:sp>
        <p:nvSpPr>
          <p:cNvPr id="13" name="TextBox 12"/>
          <p:cNvSpPr txBox="1"/>
          <p:nvPr/>
        </p:nvSpPr>
        <p:spPr>
          <a:xfrm rot="19166346">
            <a:off x="8700126" y="2963020"/>
            <a:ext cx="1959318" cy="369332"/>
          </a:xfrm>
          <a:prstGeom prst="rect">
            <a:avLst/>
          </a:prstGeom>
          <a:noFill/>
        </p:spPr>
        <p:txBody>
          <a:bodyPr wrap="square" rtlCol="0">
            <a:spAutoFit/>
          </a:bodyPr>
          <a:lstStyle/>
          <a:p>
            <a:r>
              <a:rPr lang="en-US" dirty="0"/>
              <a:t>Humic Acid (600+)</a:t>
            </a:r>
          </a:p>
        </p:txBody>
      </p:sp>
      <p:sp>
        <p:nvSpPr>
          <p:cNvPr id="2" name="TextBox 1"/>
          <p:cNvSpPr txBox="1"/>
          <p:nvPr/>
        </p:nvSpPr>
        <p:spPr>
          <a:xfrm>
            <a:off x="5614752" y="4540932"/>
            <a:ext cx="1568956" cy="369332"/>
          </a:xfrm>
          <a:prstGeom prst="rect">
            <a:avLst/>
          </a:prstGeom>
          <a:noFill/>
        </p:spPr>
        <p:txBody>
          <a:bodyPr wrap="none" rtlCol="0">
            <a:spAutoFit/>
          </a:bodyPr>
          <a:lstStyle/>
          <a:p>
            <a:r>
              <a:rPr lang="en-US" dirty="0" err="1">
                <a:solidFill>
                  <a:schemeClr val="bg1"/>
                </a:solidFill>
              </a:rPr>
              <a:t>milliequivalent</a:t>
            </a:r>
            <a:endParaRPr lang="en-US" dirty="0">
              <a:solidFill>
                <a:schemeClr val="bg1"/>
              </a:solidFill>
            </a:endParaRPr>
          </a:p>
        </p:txBody>
      </p:sp>
      <p:pic>
        <p:nvPicPr>
          <p:cNvPr id="9" name="Picture 8"/>
          <p:cNvPicPr>
            <a:picLocks noChangeAspect="1"/>
          </p:cNvPicPr>
          <p:nvPr/>
        </p:nvPicPr>
        <p:blipFill>
          <a:blip r:embed="rId3"/>
          <a:stretch>
            <a:fillRect/>
          </a:stretch>
        </p:blipFill>
        <p:spPr>
          <a:xfrm>
            <a:off x="0" y="4540932"/>
            <a:ext cx="3877606" cy="2318191"/>
          </a:xfrm>
          <a:prstGeom prst="rect">
            <a:avLst/>
          </a:prstGeom>
        </p:spPr>
      </p:pic>
      <p:sp>
        <p:nvSpPr>
          <p:cNvPr id="10" name="Rectangle 9"/>
          <p:cNvSpPr/>
          <p:nvPr/>
        </p:nvSpPr>
        <p:spPr>
          <a:xfrm>
            <a:off x="6923428" y="6549731"/>
            <a:ext cx="6096000" cy="261610"/>
          </a:xfrm>
          <a:prstGeom prst="rect">
            <a:avLst/>
          </a:prstGeom>
        </p:spPr>
        <p:txBody>
          <a:bodyPr>
            <a:spAutoFit/>
          </a:bodyPr>
          <a:lstStyle/>
          <a:p>
            <a:r>
              <a:rPr lang="en-US" sz="1100" dirty="0">
                <a:solidFill>
                  <a:schemeClr val="bg1"/>
                </a:solidFill>
              </a:rPr>
              <a:t>http://www.spectrumanalytic.com/support/library/ff/CEC_BpH_and_percent_sat.htm</a:t>
            </a:r>
          </a:p>
        </p:txBody>
      </p:sp>
    </p:spTree>
    <p:extLst>
      <p:ext uri="{BB962C8B-B14F-4D97-AF65-F5344CB8AC3E}">
        <p14:creationId xmlns:p14="http://schemas.microsoft.com/office/powerpoint/2010/main" val="4018103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C3C5-BAF3-4F62-AEEF-940D26A5220D}"/>
              </a:ext>
            </a:extLst>
          </p:cNvPr>
          <p:cNvSpPr>
            <a:spLocks noGrp="1"/>
          </p:cNvSpPr>
          <p:nvPr>
            <p:ph type="title"/>
          </p:nvPr>
        </p:nvSpPr>
        <p:spPr/>
        <p:txBody>
          <a:bodyPr>
            <a:normAutofit fontScale="90000"/>
          </a:bodyPr>
          <a:lstStyle/>
          <a:p>
            <a:r>
              <a:rPr lang="en-US" dirty="0"/>
              <a:t>Science of  HS root mass Improvement initiation</a:t>
            </a:r>
          </a:p>
        </p:txBody>
      </p:sp>
      <p:sp>
        <p:nvSpPr>
          <p:cNvPr id="3" name="Content Placeholder 2">
            <a:extLst>
              <a:ext uri="{FF2B5EF4-FFF2-40B4-BE49-F238E27FC236}">
                <a16:creationId xmlns:a16="http://schemas.microsoft.com/office/drawing/2014/main" id="{5AE7D03E-1EE4-4F9F-96C1-FD164053AD96}"/>
              </a:ext>
            </a:extLst>
          </p:cNvPr>
          <p:cNvSpPr>
            <a:spLocks noGrp="1"/>
          </p:cNvSpPr>
          <p:nvPr>
            <p:ph idx="1"/>
          </p:nvPr>
        </p:nvSpPr>
        <p:spPr/>
        <p:txBody>
          <a:bodyPr>
            <a:normAutofit/>
          </a:bodyPr>
          <a:lstStyle/>
          <a:p>
            <a:r>
              <a:rPr lang="en-US" sz="1800" dirty="0"/>
              <a:t>HS can stimulate plant growth in terms of increase in plant length and dry or fresh weight.</a:t>
            </a:r>
            <a:r>
              <a:rPr lang="en-US" sz="1800" baseline="30000" dirty="0">
                <a:hlinkClick r:id="rId2"/>
              </a:rPr>
              <a:t>47</a:t>
            </a:r>
            <a:r>
              <a:rPr lang="en-US" sz="1800" baseline="30000" dirty="0"/>
              <a:t>,</a:t>
            </a:r>
            <a:r>
              <a:rPr lang="en-US" sz="1800" baseline="30000" dirty="0">
                <a:hlinkClick r:id="rId3"/>
              </a:rPr>
              <a:t>48</a:t>
            </a:r>
            <a:r>
              <a:rPr lang="en-US" sz="1800" dirty="0"/>
              <a:t> These effects seem to depend </a:t>
            </a:r>
            <a:r>
              <a:rPr lang="en-US" sz="1800" dirty="0">
                <a:solidFill>
                  <a:schemeClr val="accent4">
                    <a:lumMod val="40000"/>
                    <a:lumOff val="60000"/>
                  </a:schemeClr>
                </a:solidFill>
              </a:rPr>
              <a:t>on the concentration</a:t>
            </a:r>
            <a:r>
              <a:rPr lang="en-US" sz="1800" baseline="30000" dirty="0">
                <a:solidFill>
                  <a:schemeClr val="accent4">
                    <a:lumMod val="40000"/>
                    <a:lumOff val="60000"/>
                  </a:schemeClr>
                </a:solidFill>
                <a:hlinkClick r:id="rId4"/>
              </a:rPr>
              <a:t>49</a:t>
            </a:r>
            <a:r>
              <a:rPr lang="en-US" sz="1800" dirty="0">
                <a:solidFill>
                  <a:schemeClr val="accent4">
                    <a:lumMod val="40000"/>
                    <a:lumOff val="60000"/>
                  </a:schemeClr>
                </a:solidFill>
              </a:rPr>
              <a:t> and source of HS and plant species</a:t>
            </a:r>
          </a:p>
          <a:p>
            <a:r>
              <a:rPr lang="en-US" sz="1800" dirty="0"/>
              <a:t>Many studies have </a:t>
            </a:r>
            <a:r>
              <a:rPr lang="en-US" sz="1800" dirty="0">
                <a:solidFill>
                  <a:schemeClr val="accent4">
                    <a:lumMod val="40000"/>
                    <a:lumOff val="60000"/>
                  </a:schemeClr>
                </a:solidFill>
              </a:rPr>
              <a:t>confirmed the hypothesis of a direct effect of HS </a:t>
            </a:r>
            <a:r>
              <a:rPr lang="en-US" sz="1800" dirty="0"/>
              <a:t>on plant physiology, in particular concerning root hair formation</a:t>
            </a:r>
            <a:r>
              <a:rPr lang="en-US" sz="1800" baseline="30000" dirty="0">
                <a:hlinkClick r:id="rId5"/>
              </a:rPr>
              <a:t>51</a:t>
            </a:r>
            <a:r>
              <a:rPr lang="en-US" sz="1800" dirty="0"/>
              <a:t> and lateral root development.</a:t>
            </a:r>
            <a:r>
              <a:rPr lang="en-US" sz="1800" baseline="30000" dirty="0">
                <a:hlinkClick r:id="rId6"/>
              </a:rPr>
              <a:t>23</a:t>
            </a:r>
            <a:r>
              <a:rPr lang="en-US" sz="1800" baseline="30000" dirty="0"/>
              <a:t>,</a:t>
            </a:r>
            <a:r>
              <a:rPr lang="en-US" sz="1800" baseline="30000" dirty="0">
                <a:hlinkClick r:id="rId7"/>
              </a:rPr>
              <a:t>24</a:t>
            </a:r>
            <a:r>
              <a:rPr lang="en-US" sz="1800" baseline="30000" dirty="0"/>
              <a:t>,</a:t>
            </a:r>
            <a:r>
              <a:rPr lang="en-US" sz="1800" baseline="30000" dirty="0">
                <a:hlinkClick r:id="rId8"/>
              </a:rPr>
              <a:t>52</a:t>
            </a:r>
            <a:endParaRPr lang="en-US" sz="1800" b="1" u="sng" baseline="30000" dirty="0"/>
          </a:p>
          <a:p>
            <a:r>
              <a:rPr lang="en-US" sz="1800" dirty="0">
                <a:solidFill>
                  <a:schemeClr val="accent4">
                    <a:lumMod val="40000"/>
                    <a:lumOff val="60000"/>
                  </a:schemeClr>
                </a:solidFill>
              </a:rPr>
              <a:t>HS hormone-like activity </a:t>
            </a:r>
            <a:r>
              <a:rPr lang="en-US" sz="1800" dirty="0"/>
              <a:t>is expected as it is known that </a:t>
            </a:r>
            <a:r>
              <a:rPr lang="en-US" sz="1800" dirty="0">
                <a:solidFill>
                  <a:schemeClr val="accent4">
                    <a:lumMod val="40000"/>
                    <a:lumOff val="60000"/>
                  </a:schemeClr>
                </a:solidFill>
              </a:rPr>
              <a:t>soils vary in their native auxin content</a:t>
            </a:r>
            <a:r>
              <a:rPr lang="en-US" sz="1800" baseline="30000" dirty="0">
                <a:solidFill>
                  <a:schemeClr val="accent4">
                    <a:lumMod val="40000"/>
                    <a:lumOff val="60000"/>
                  </a:schemeClr>
                </a:solidFill>
                <a:hlinkClick r:id="rId9"/>
              </a:rPr>
              <a:t>78</a:t>
            </a:r>
            <a:r>
              <a:rPr lang="en-US" sz="1800" dirty="0">
                <a:solidFill>
                  <a:schemeClr val="accent4">
                    <a:lumMod val="40000"/>
                    <a:lumOff val="60000"/>
                  </a:schemeClr>
                </a:solidFill>
              </a:rPr>
              <a:t> and fertile soils contain greater amounts of auxin then less fertile ones</a:t>
            </a:r>
            <a:r>
              <a:rPr lang="en-US" sz="1800" dirty="0"/>
              <a:t>.</a:t>
            </a:r>
            <a:r>
              <a:rPr lang="en-US" sz="1800" baseline="30000" dirty="0">
                <a:hlinkClick r:id="rId10"/>
              </a:rPr>
              <a:t>79</a:t>
            </a:r>
            <a:r>
              <a:rPr lang="en-US" sz="1800" baseline="30000" dirty="0"/>
              <a:t>,</a:t>
            </a:r>
            <a:r>
              <a:rPr lang="en-US" sz="1800" baseline="30000" dirty="0">
                <a:hlinkClick r:id="rId11"/>
              </a:rPr>
              <a:t>80</a:t>
            </a:r>
            <a:r>
              <a:rPr lang="en-US" sz="1800" dirty="0"/>
              <a:t> Auxin and gibberellin levels are </a:t>
            </a:r>
            <a:r>
              <a:rPr lang="en-US" sz="1800" dirty="0">
                <a:solidFill>
                  <a:schemeClr val="accent4">
                    <a:lumMod val="40000"/>
                    <a:lumOff val="60000"/>
                  </a:schemeClr>
                </a:solidFill>
              </a:rPr>
              <a:t>usually higher in the rhizosphere than in the bulk soil</a:t>
            </a:r>
            <a:r>
              <a:rPr lang="en-US" sz="1800" dirty="0"/>
              <a:t>, probably as a consequence of increased microbial populations or of an accelerated metabolism owing to the presence of root exudates.</a:t>
            </a:r>
          </a:p>
          <a:p>
            <a:r>
              <a:rPr lang="en-US" sz="1800" dirty="0">
                <a:solidFill>
                  <a:schemeClr val="accent4">
                    <a:lumMod val="40000"/>
                    <a:lumOff val="60000"/>
                  </a:schemeClr>
                </a:solidFill>
              </a:rPr>
              <a:t>Auxin Type activity of HS</a:t>
            </a:r>
            <a:r>
              <a:rPr lang="en-US" sz="1800" dirty="0"/>
              <a:t>, demonstrated in recent studies, is </a:t>
            </a:r>
            <a:r>
              <a:rPr lang="en-US" sz="1800" dirty="0">
                <a:solidFill>
                  <a:schemeClr val="accent4">
                    <a:lumMod val="40000"/>
                    <a:lumOff val="60000"/>
                  </a:schemeClr>
                </a:solidFill>
              </a:rPr>
              <a:t>probably the main biological factor responsible for the positive effects exerted by HS on plant physiology. Response to HS, has been found mainly in the first stages of root initiation, when cells start to divide</a:t>
            </a:r>
            <a:r>
              <a:rPr lang="en-US" sz="1800" dirty="0"/>
              <a:t>. HS response may involve mechanisms as the stimulation of cell division and differentiation, which it is know to be under the control of auxin.</a:t>
            </a:r>
          </a:p>
          <a:p>
            <a:endParaRPr lang="en-US" sz="1800" dirty="0">
              <a:solidFill>
                <a:schemeClr val="tx1"/>
              </a:solidFill>
              <a:highlight>
                <a:srgbClr val="FFFF00"/>
              </a:highlight>
            </a:endParaRPr>
          </a:p>
        </p:txBody>
      </p:sp>
      <p:sp>
        <p:nvSpPr>
          <p:cNvPr id="4" name="Footer Placeholder 3">
            <a:extLst>
              <a:ext uri="{FF2B5EF4-FFF2-40B4-BE49-F238E27FC236}">
                <a16:creationId xmlns:a16="http://schemas.microsoft.com/office/drawing/2014/main" id="{DDA85A6F-9871-400D-B272-EACADF84B06A}"/>
              </a:ext>
            </a:extLst>
          </p:cNvPr>
          <p:cNvSpPr>
            <a:spLocks noGrp="1"/>
          </p:cNvSpPr>
          <p:nvPr>
            <p:ph type="ftr" sz="quarter" idx="11"/>
          </p:nvPr>
        </p:nvSpPr>
        <p:spPr/>
        <p:txBody>
          <a:bodyPr/>
          <a:lstStyle/>
          <a:p>
            <a:r>
              <a:rPr lang="en-US"/>
              <a:t>AndersonsHumates.com</a:t>
            </a:r>
            <a:endParaRPr lang="en-US" dirty="0"/>
          </a:p>
        </p:txBody>
      </p:sp>
      <p:sp>
        <p:nvSpPr>
          <p:cNvPr id="5" name="TextBox 4">
            <a:extLst>
              <a:ext uri="{FF2B5EF4-FFF2-40B4-BE49-F238E27FC236}">
                <a16:creationId xmlns:a16="http://schemas.microsoft.com/office/drawing/2014/main" id="{088BA114-E61E-42F4-AFDE-8A8A09FDA958}"/>
              </a:ext>
            </a:extLst>
          </p:cNvPr>
          <p:cNvSpPr txBox="1"/>
          <p:nvPr/>
        </p:nvSpPr>
        <p:spPr>
          <a:xfrm>
            <a:off x="934948" y="5887092"/>
            <a:ext cx="10633753" cy="307777"/>
          </a:xfrm>
          <a:prstGeom prst="rect">
            <a:avLst/>
          </a:prstGeom>
          <a:noFill/>
        </p:spPr>
        <p:txBody>
          <a:bodyPr wrap="square" rtlCol="0">
            <a:spAutoFit/>
          </a:bodyPr>
          <a:lstStyle/>
          <a:p>
            <a:r>
              <a:rPr lang="en-US" sz="1400" dirty="0" err="1">
                <a:solidFill>
                  <a:schemeClr val="bg1"/>
                </a:solidFill>
              </a:rPr>
              <a:t>H.Khaled</a:t>
            </a:r>
            <a:r>
              <a:rPr lang="en-US" sz="1400" dirty="0">
                <a:solidFill>
                  <a:schemeClr val="bg1"/>
                </a:solidFill>
              </a:rPr>
              <a:t>, </a:t>
            </a:r>
            <a:r>
              <a:rPr lang="en-US" sz="1400" dirty="0" err="1">
                <a:solidFill>
                  <a:schemeClr val="bg1"/>
                </a:solidFill>
              </a:rPr>
              <a:t>H.Fawy</a:t>
            </a:r>
            <a:r>
              <a:rPr lang="en-US" sz="1400" dirty="0">
                <a:solidFill>
                  <a:schemeClr val="bg1"/>
                </a:solidFill>
              </a:rPr>
              <a:t> : Soil and Water Resources  6,2011 (1):21-29</a:t>
            </a:r>
          </a:p>
        </p:txBody>
      </p:sp>
    </p:spTree>
    <p:extLst>
      <p:ext uri="{BB962C8B-B14F-4D97-AF65-F5344CB8AC3E}">
        <p14:creationId xmlns:p14="http://schemas.microsoft.com/office/powerpoint/2010/main" val="86769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744" y="187577"/>
            <a:ext cx="9911255" cy="1143000"/>
          </a:xfrm>
        </p:spPr>
        <p:txBody>
          <a:bodyPr>
            <a:normAutofit/>
          </a:bodyPr>
          <a:lstStyle/>
          <a:p>
            <a:endParaRPr lang="en-US" dirty="0"/>
          </a:p>
        </p:txBody>
      </p:sp>
      <p:sp>
        <p:nvSpPr>
          <p:cNvPr id="4" name="TextBox 3"/>
          <p:cNvSpPr txBox="1"/>
          <p:nvPr/>
        </p:nvSpPr>
        <p:spPr>
          <a:xfrm>
            <a:off x="0" y="6133539"/>
            <a:ext cx="5324168" cy="276999"/>
          </a:xfrm>
          <a:prstGeom prst="rect">
            <a:avLst/>
          </a:prstGeom>
          <a:noFill/>
        </p:spPr>
        <p:txBody>
          <a:bodyPr wrap="square" rtlCol="0">
            <a:spAutoFit/>
          </a:bodyPr>
          <a:lstStyle/>
          <a:p>
            <a:r>
              <a:rPr lang="en-US" sz="1200" dirty="0">
                <a:solidFill>
                  <a:schemeClr val="bg1"/>
                </a:solidFill>
              </a:rPr>
              <a:t>Brady &amp; Weil, </a:t>
            </a:r>
            <a:r>
              <a:rPr lang="en-US" sz="1200" i="1" dirty="0">
                <a:solidFill>
                  <a:schemeClr val="bg1"/>
                </a:solidFill>
              </a:rPr>
              <a:t>The Nature and Properties of Soils, pg 4</a:t>
            </a:r>
          </a:p>
        </p:txBody>
      </p:sp>
      <p:sp>
        <p:nvSpPr>
          <p:cNvPr id="5" name="TextBox 4">
            <a:extLst>
              <a:ext uri="{FF2B5EF4-FFF2-40B4-BE49-F238E27FC236}">
                <a16:creationId xmlns:a16="http://schemas.microsoft.com/office/drawing/2014/main" id="{94ADBDDB-C544-4A53-BD9C-42E08EC8FA1F}"/>
              </a:ext>
            </a:extLst>
          </p:cNvPr>
          <p:cNvSpPr txBox="1"/>
          <p:nvPr/>
        </p:nvSpPr>
        <p:spPr>
          <a:xfrm>
            <a:off x="359597" y="2506894"/>
            <a:ext cx="11383766" cy="646331"/>
          </a:xfrm>
          <a:prstGeom prst="rect">
            <a:avLst/>
          </a:prstGeom>
          <a:noFill/>
        </p:spPr>
        <p:txBody>
          <a:bodyPr wrap="square" rtlCol="0">
            <a:spAutoFit/>
          </a:bodyPr>
          <a:lstStyle/>
          <a:p>
            <a:r>
              <a:rPr lang="en-US" sz="3600" dirty="0">
                <a:solidFill>
                  <a:schemeClr val="bg1"/>
                </a:solidFill>
              </a:rPr>
              <a:t>What does healthy soil do  to create a profitable crop?</a:t>
            </a:r>
          </a:p>
        </p:txBody>
      </p:sp>
    </p:spTree>
    <p:extLst>
      <p:ext uri="{BB962C8B-B14F-4D97-AF65-F5344CB8AC3E}">
        <p14:creationId xmlns:p14="http://schemas.microsoft.com/office/powerpoint/2010/main" val="1417568070"/>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155" y="5805670"/>
            <a:ext cx="1216317" cy="685880"/>
          </a:xfrm>
          <a:prstGeom prst="rect">
            <a:avLst/>
          </a:prstGeom>
        </p:spPr>
      </p:pic>
      <p:sp>
        <p:nvSpPr>
          <p:cNvPr id="5" name="TextBox 4"/>
          <p:cNvSpPr txBox="1"/>
          <p:nvPr/>
        </p:nvSpPr>
        <p:spPr>
          <a:xfrm>
            <a:off x="9618816" y="6491550"/>
            <a:ext cx="24352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www.AndersonsHumates.com</a:t>
            </a:r>
          </a:p>
        </p:txBody>
      </p:sp>
      <p:sp>
        <p:nvSpPr>
          <p:cNvPr id="2" name="Title 1">
            <a:extLst>
              <a:ext uri="{FF2B5EF4-FFF2-40B4-BE49-F238E27FC236}">
                <a16:creationId xmlns:a16="http://schemas.microsoft.com/office/drawing/2014/main" id="{7382E202-237F-43DE-BA5E-DAB1D89C45D8}"/>
              </a:ext>
            </a:extLst>
          </p:cNvPr>
          <p:cNvSpPr>
            <a:spLocks noGrp="1"/>
          </p:cNvSpPr>
          <p:nvPr>
            <p:ph type="title"/>
          </p:nvPr>
        </p:nvSpPr>
        <p:spPr>
          <a:xfrm>
            <a:off x="812799" y="609600"/>
            <a:ext cx="8463619" cy="1054100"/>
          </a:xfrm>
        </p:spPr>
        <p:txBody>
          <a:bodyPr/>
          <a:lstStyle/>
          <a:p>
            <a:r>
              <a:rPr lang="en-US" dirty="0"/>
              <a:t>                                  </a:t>
            </a:r>
          </a:p>
        </p:txBody>
      </p:sp>
      <p:pic>
        <p:nvPicPr>
          <p:cNvPr id="6" name="Picture 5" descr="HumicDG_12-01.png">
            <a:extLst>
              <a:ext uri="{FF2B5EF4-FFF2-40B4-BE49-F238E27FC236}">
                <a16:creationId xmlns:a16="http://schemas.microsoft.com/office/drawing/2014/main" id="{F4758DED-B6C1-4EAB-A071-320828258924}"/>
              </a:ext>
            </a:extLst>
          </p:cNvPr>
          <p:cNvPicPr>
            <a:picLocks noChangeAspect="1"/>
          </p:cNvPicPr>
          <p:nvPr/>
        </p:nvPicPr>
        <p:blipFill>
          <a:blip r:embed="rId3" cstate="print"/>
          <a:srcRect/>
          <a:stretch>
            <a:fillRect/>
          </a:stretch>
        </p:blipFill>
        <p:spPr bwMode="auto">
          <a:xfrm>
            <a:off x="596899" y="355600"/>
            <a:ext cx="4610372" cy="1016710"/>
          </a:xfrm>
          <a:prstGeom prst="rect">
            <a:avLst/>
          </a:prstGeom>
          <a:noFill/>
          <a:ln w="9525">
            <a:noFill/>
            <a:miter lim="800000"/>
            <a:headEnd/>
            <a:tailEnd/>
          </a:ln>
        </p:spPr>
      </p:pic>
      <p:sp>
        <p:nvSpPr>
          <p:cNvPr id="3" name="TextBox 2">
            <a:extLst>
              <a:ext uri="{FF2B5EF4-FFF2-40B4-BE49-F238E27FC236}">
                <a16:creationId xmlns:a16="http://schemas.microsoft.com/office/drawing/2014/main" id="{E526D6EF-A1FC-472B-8414-0FB79B213909}"/>
              </a:ext>
            </a:extLst>
          </p:cNvPr>
          <p:cNvSpPr txBox="1"/>
          <p:nvPr/>
        </p:nvSpPr>
        <p:spPr>
          <a:xfrm flipH="1">
            <a:off x="596899" y="1372310"/>
            <a:ext cx="8506004" cy="461665"/>
          </a:xfrm>
          <a:prstGeom prst="rect">
            <a:avLst/>
          </a:prstGeom>
          <a:noFill/>
        </p:spPr>
        <p:txBody>
          <a:bodyPr wrap="square" rtlCol="0">
            <a:spAutoFit/>
          </a:bodyPr>
          <a:lstStyle/>
          <a:p>
            <a:r>
              <a:rPr lang="en-US" sz="2400" dirty="0"/>
              <a:t>Contains all three final break down products of Humus  </a:t>
            </a:r>
          </a:p>
        </p:txBody>
      </p:sp>
      <p:pic>
        <p:nvPicPr>
          <p:cNvPr id="9" name="Picture 8">
            <a:extLst>
              <a:ext uri="{FF2B5EF4-FFF2-40B4-BE49-F238E27FC236}">
                <a16:creationId xmlns:a16="http://schemas.microsoft.com/office/drawing/2014/main" id="{11DE2790-3FF9-4023-A316-CEE163447D2B}"/>
              </a:ext>
            </a:extLst>
          </p:cNvPr>
          <p:cNvPicPr>
            <a:picLocks noChangeAspect="1"/>
          </p:cNvPicPr>
          <p:nvPr/>
        </p:nvPicPr>
        <p:blipFill>
          <a:blip r:embed="rId4"/>
          <a:stretch>
            <a:fillRect/>
          </a:stretch>
        </p:blipFill>
        <p:spPr>
          <a:xfrm>
            <a:off x="1054962" y="2104758"/>
            <a:ext cx="7945200" cy="4753242"/>
          </a:xfrm>
          <a:prstGeom prst="rect">
            <a:avLst/>
          </a:prstGeom>
        </p:spPr>
      </p:pic>
    </p:spTree>
    <p:extLst>
      <p:ext uri="{BB962C8B-B14F-4D97-AF65-F5344CB8AC3E}">
        <p14:creationId xmlns:p14="http://schemas.microsoft.com/office/powerpoint/2010/main" val="2392926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749" y="1581655"/>
            <a:ext cx="11624353" cy="4351338"/>
          </a:xfrm>
        </p:spPr>
        <p:txBody>
          <a:bodyPr>
            <a:normAutofit/>
          </a:bodyPr>
          <a:lstStyle/>
          <a:p>
            <a:r>
              <a:rPr lang="en-US" sz="4000" dirty="0" err="1"/>
              <a:t>Humics</a:t>
            </a:r>
            <a:r>
              <a:rPr lang="en-US" sz="4000" dirty="0"/>
              <a:t> are used on 12+ million Acres in North America (3% of total)</a:t>
            </a:r>
          </a:p>
          <a:p>
            <a:r>
              <a:rPr lang="en-US" sz="4000" dirty="0"/>
              <a:t>Growing Global market – probably double digits </a:t>
            </a:r>
          </a:p>
          <a:p>
            <a:r>
              <a:rPr lang="en-US" sz="4000" dirty="0"/>
              <a:t>North America ~150,000 tons</a:t>
            </a:r>
          </a:p>
        </p:txBody>
      </p:sp>
      <p:sp>
        <p:nvSpPr>
          <p:cNvPr id="5" name="Title 1"/>
          <p:cNvSpPr txBox="1">
            <a:spLocks/>
          </p:cNvSpPr>
          <p:nvPr/>
        </p:nvSpPr>
        <p:spPr>
          <a:xfrm>
            <a:off x="2495550" y="517527"/>
            <a:ext cx="9010650" cy="79316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pPr>
              <a:defRPr/>
            </a:pPr>
            <a:r>
              <a:rPr lang="en-US" sz="4800" b="1" i="1" dirty="0" err="1">
                <a:effectLst>
                  <a:outerShdw blurRad="38100" dist="38100" dir="2700000" algn="tl">
                    <a:srgbClr val="000000">
                      <a:alpha val="43137"/>
                    </a:srgbClr>
                  </a:outerShdw>
                </a:effectLst>
              </a:rPr>
              <a:t>Humic</a:t>
            </a:r>
            <a:r>
              <a:rPr lang="en-US" sz="4800" b="1" i="1" dirty="0">
                <a:effectLst>
                  <a:outerShdw blurRad="38100" dist="38100" dir="2700000" algn="tl">
                    <a:srgbClr val="000000">
                      <a:alpha val="43137"/>
                    </a:srgbClr>
                  </a:outerShdw>
                </a:effectLst>
              </a:rPr>
              <a:t> Substances</a:t>
            </a:r>
          </a:p>
        </p:txBody>
      </p:sp>
    </p:spTree>
    <p:extLst>
      <p:ext uri="{BB962C8B-B14F-4D97-AF65-F5344CB8AC3E}">
        <p14:creationId xmlns:p14="http://schemas.microsoft.com/office/powerpoint/2010/main" val="6266609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1185"/>
            <a:ext cx="11875783" cy="793169"/>
          </a:xfrm>
        </p:spPr>
        <p:txBody>
          <a:bodyPr>
            <a:noAutofit/>
          </a:bodyPr>
          <a:lstStyle/>
          <a:p>
            <a:pPr algn="ctr"/>
            <a:r>
              <a:rPr lang="en-US" sz="4800" b="1" i="1" dirty="0" err="1">
                <a:effectLst>
                  <a:outerShdw blurRad="38100" dist="38100" dir="2700000" algn="tl">
                    <a:srgbClr val="000000">
                      <a:alpha val="43137"/>
                    </a:srgbClr>
                  </a:outerShdw>
                </a:effectLst>
              </a:rPr>
              <a:t>Humic</a:t>
            </a:r>
            <a:r>
              <a:rPr lang="en-US" sz="4800" b="1" i="1" dirty="0">
                <a:effectLst>
                  <a:outerShdw blurRad="38100" dist="38100" dir="2700000" algn="tl">
                    <a:srgbClr val="000000">
                      <a:alpha val="43137"/>
                    </a:srgbClr>
                  </a:outerShdw>
                </a:effectLst>
              </a:rPr>
              <a:t> Substances – Commercial forms</a:t>
            </a:r>
            <a:endParaRPr lang="en-US" b="1" i="1"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a:t>AndersonsHumates.com</a:t>
            </a:r>
            <a:endParaRPr lang="en-US" dirty="0"/>
          </a:p>
        </p:txBody>
      </p:sp>
      <p:sp>
        <p:nvSpPr>
          <p:cNvPr id="3" name="TextBox 2">
            <a:extLst>
              <a:ext uri="{FF2B5EF4-FFF2-40B4-BE49-F238E27FC236}">
                <a16:creationId xmlns:a16="http://schemas.microsoft.com/office/drawing/2014/main" id="{8CB63C63-94E8-4FE8-B495-6B8907D8BFED}"/>
              </a:ext>
            </a:extLst>
          </p:cNvPr>
          <p:cNvSpPr txBox="1"/>
          <p:nvPr/>
        </p:nvSpPr>
        <p:spPr>
          <a:xfrm>
            <a:off x="1401760" y="3143892"/>
            <a:ext cx="9328935"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Liquids- 6-20 % 12%, 6-12% Typical</a:t>
            </a:r>
          </a:p>
          <a:p>
            <a:pPr marL="285750" indent="-285750">
              <a:buFont typeface="Arial" panose="020B0604020202020204" pitchFamily="34" charset="0"/>
              <a:buChar char="•"/>
            </a:pPr>
            <a:r>
              <a:rPr lang="en-US" sz="3600" dirty="0">
                <a:solidFill>
                  <a:schemeClr val="bg1"/>
                </a:solidFill>
              </a:rPr>
              <a:t>Micronized powders- 20-50%</a:t>
            </a:r>
          </a:p>
          <a:p>
            <a:pPr marL="285750" indent="-285750">
              <a:buFont typeface="Arial" panose="020B0604020202020204" pitchFamily="34" charset="0"/>
              <a:buChar char="•"/>
            </a:pPr>
            <a:r>
              <a:rPr lang="en-US" sz="3600" dirty="0">
                <a:solidFill>
                  <a:schemeClr val="bg1"/>
                </a:solidFill>
              </a:rPr>
              <a:t>Mined Granules- 35-80% HA </a:t>
            </a:r>
          </a:p>
          <a:p>
            <a:pPr marL="285750" indent="-285750">
              <a:buFont typeface="Arial" panose="020B0604020202020204" pitchFamily="34" charset="0"/>
              <a:buChar char="•"/>
            </a:pPr>
            <a:r>
              <a:rPr lang="en-US" sz="3600" dirty="0">
                <a:solidFill>
                  <a:schemeClr val="bg1"/>
                </a:solidFill>
              </a:rPr>
              <a:t>Pelletized Granules </a:t>
            </a:r>
            <a:r>
              <a:rPr lang="en-US" dirty="0"/>
              <a:t> </a:t>
            </a:r>
            <a:r>
              <a:rPr lang="en-US" dirty="0">
                <a:solidFill>
                  <a:schemeClr val="bg1"/>
                </a:solidFill>
              </a:rPr>
              <a:t>-  </a:t>
            </a:r>
            <a:r>
              <a:rPr lang="en-US" sz="3600" dirty="0">
                <a:solidFill>
                  <a:schemeClr val="bg1"/>
                </a:solidFill>
              </a:rPr>
              <a:t>HUMIC DG  (70-80%)</a:t>
            </a:r>
            <a:endParaRPr lang="en-US" sz="3600" dirty="0"/>
          </a:p>
        </p:txBody>
      </p:sp>
    </p:spTree>
    <p:extLst>
      <p:ext uri="{BB962C8B-B14F-4D97-AF65-F5344CB8AC3E}">
        <p14:creationId xmlns:p14="http://schemas.microsoft.com/office/powerpoint/2010/main" val="1735555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957" y="2091185"/>
            <a:ext cx="9010650" cy="793169"/>
          </a:xfrm>
        </p:spPr>
        <p:txBody>
          <a:bodyPr>
            <a:normAutofit fontScale="90000"/>
          </a:bodyPr>
          <a:lstStyle/>
          <a:p>
            <a:r>
              <a:rPr lang="en-US" sz="6700" b="1" i="1" dirty="0" err="1">
                <a:effectLst>
                  <a:outerShdw blurRad="38100" dist="38100" dir="2700000" algn="tl">
                    <a:srgbClr val="000000">
                      <a:alpha val="43137"/>
                    </a:srgbClr>
                  </a:outerShdw>
                </a:effectLst>
              </a:rPr>
              <a:t>Humic</a:t>
            </a:r>
            <a:r>
              <a:rPr lang="en-US" sz="6700" b="1" i="1" dirty="0">
                <a:effectLst>
                  <a:outerShdw blurRad="38100" dist="38100" dir="2700000" algn="tl">
                    <a:srgbClr val="000000">
                      <a:alpha val="43137"/>
                    </a:srgbClr>
                  </a:outerShdw>
                </a:effectLst>
              </a:rPr>
              <a:t> Substances;</a:t>
            </a: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Soil vs Foliar             Particle Size</a:t>
            </a:r>
          </a:p>
        </p:txBody>
      </p:sp>
      <p:sp>
        <p:nvSpPr>
          <p:cNvPr id="4" name="Footer Placeholder 3"/>
          <p:cNvSpPr>
            <a:spLocks noGrp="1"/>
          </p:cNvSpPr>
          <p:nvPr>
            <p:ph type="ftr" sz="quarter" idx="11"/>
          </p:nvPr>
        </p:nvSpPr>
        <p:spPr/>
        <p:txBody>
          <a:bodyPr/>
          <a:lstStyle/>
          <a:p>
            <a:r>
              <a:rPr lang="en-US"/>
              <a:t>AndersonsHumates.com</a:t>
            </a:r>
            <a:endParaRPr lang="en-US" dirty="0"/>
          </a:p>
        </p:txBody>
      </p:sp>
      <p:pic>
        <p:nvPicPr>
          <p:cNvPr id="5" name="Picture 4"/>
          <p:cNvPicPr>
            <a:picLocks noChangeAspect="1"/>
          </p:cNvPicPr>
          <p:nvPr/>
        </p:nvPicPr>
        <p:blipFill>
          <a:blip r:embed="rId3"/>
          <a:stretch>
            <a:fillRect/>
          </a:stretch>
        </p:blipFill>
        <p:spPr>
          <a:xfrm>
            <a:off x="2286909" y="3895940"/>
            <a:ext cx="981075" cy="1162050"/>
          </a:xfrm>
          <a:prstGeom prst="rect">
            <a:avLst/>
          </a:prstGeom>
        </p:spPr>
      </p:pic>
      <p:pic>
        <p:nvPicPr>
          <p:cNvPr id="6" name="Picture 5"/>
          <p:cNvPicPr>
            <a:picLocks noChangeAspect="1"/>
          </p:cNvPicPr>
          <p:nvPr/>
        </p:nvPicPr>
        <p:blipFill>
          <a:blip r:embed="rId4"/>
          <a:stretch>
            <a:fillRect/>
          </a:stretch>
        </p:blipFill>
        <p:spPr>
          <a:xfrm>
            <a:off x="3426858" y="3895939"/>
            <a:ext cx="898561" cy="1164045"/>
          </a:xfrm>
          <a:prstGeom prst="rect">
            <a:avLst/>
          </a:prstGeom>
        </p:spPr>
      </p:pic>
      <p:sp>
        <p:nvSpPr>
          <p:cNvPr id="7" name="Oval 6"/>
          <p:cNvSpPr/>
          <p:nvPr/>
        </p:nvSpPr>
        <p:spPr>
          <a:xfrm>
            <a:off x="6711484" y="3792893"/>
            <a:ext cx="500866" cy="500866"/>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6252107" y="4427070"/>
            <a:ext cx="500866" cy="500866"/>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a:off x="7117423" y="4807557"/>
            <a:ext cx="362164" cy="360344"/>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p:cNvSpPr/>
          <p:nvPr/>
        </p:nvSpPr>
        <p:spPr>
          <a:xfrm>
            <a:off x="7398819" y="4226486"/>
            <a:ext cx="362164" cy="360344"/>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7997529" y="4883384"/>
            <a:ext cx="270626" cy="269266"/>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7768919" y="3774060"/>
            <a:ext cx="270626" cy="269266"/>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8318010" y="4245560"/>
            <a:ext cx="270626" cy="269266"/>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8786097" y="4982163"/>
            <a:ext cx="152420" cy="151654"/>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8786097" y="3932916"/>
            <a:ext cx="152420" cy="151654"/>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8938517" y="4476965"/>
            <a:ext cx="152420" cy="151654"/>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9332351" y="3820112"/>
            <a:ext cx="152420" cy="151654"/>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9408561" y="4755131"/>
            <a:ext cx="99224" cy="98725"/>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9898129" y="4647091"/>
            <a:ext cx="99224" cy="98725"/>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9798905" y="4116733"/>
            <a:ext cx="99224" cy="98725"/>
          </a:xfrm>
          <a:prstGeom prst="ellipse">
            <a:avLst/>
          </a:prstGeom>
          <a:solidFill>
            <a:schemeClr val="bg2">
              <a:lumMod val="5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86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Important Factors Selecting A </a:t>
            </a:r>
            <a:r>
              <a:rPr lang="en-US" dirty="0" err="1"/>
              <a:t>Humic</a:t>
            </a:r>
            <a:r>
              <a:rPr lang="en-US" dirty="0"/>
              <a:t> </a:t>
            </a:r>
            <a:r>
              <a:rPr lang="en-US" dirty="0" err="1"/>
              <a:t>Sustance</a:t>
            </a:r>
            <a:endParaRPr lang="en-US" dirty="0"/>
          </a:p>
        </p:txBody>
      </p:sp>
      <p:sp>
        <p:nvSpPr>
          <p:cNvPr id="3" name="Content Placeholder 2"/>
          <p:cNvSpPr>
            <a:spLocks noGrp="1"/>
          </p:cNvSpPr>
          <p:nvPr>
            <p:ph idx="1"/>
          </p:nvPr>
        </p:nvSpPr>
        <p:spPr/>
        <p:txBody>
          <a:bodyPr>
            <a:normAutofit fontScale="92500" lnSpcReduction="20000"/>
          </a:bodyPr>
          <a:lstStyle/>
          <a:p>
            <a:r>
              <a:rPr lang="en-US" sz="3200" b="1" dirty="0"/>
              <a:t>Source </a:t>
            </a:r>
          </a:p>
          <a:p>
            <a:pPr marL="0" indent="0">
              <a:buNone/>
            </a:pPr>
            <a:endParaRPr lang="en-US" sz="3200" b="1" dirty="0"/>
          </a:p>
          <a:p>
            <a:r>
              <a:rPr lang="en-US" sz="3200" b="1" dirty="0"/>
              <a:t>Concentration</a:t>
            </a:r>
          </a:p>
          <a:p>
            <a:pPr marL="0" indent="0">
              <a:buNone/>
            </a:pPr>
            <a:endParaRPr lang="en-US" sz="3200" b="1" dirty="0"/>
          </a:p>
          <a:p>
            <a:pPr lvl="0"/>
            <a:r>
              <a:rPr lang="en-US" sz="3200" b="1" dirty="0"/>
              <a:t>Chelating / </a:t>
            </a:r>
            <a:r>
              <a:rPr lang="en-US" sz="3200" b="1" dirty="0" err="1"/>
              <a:t>Complexing</a:t>
            </a:r>
            <a:r>
              <a:rPr lang="en-US" sz="3200" b="1" dirty="0"/>
              <a:t>  Capacity </a:t>
            </a:r>
          </a:p>
          <a:p>
            <a:pPr marL="0" indent="0">
              <a:buNone/>
            </a:pPr>
            <a:endParaRPr lang="en-US" sz="3200" b="1" dirty="0"/>
          </a:p>
          <a:p>
            <a:r>
              <a:rPr lang="en-US" sz="3200" b="1" dirty="0"/>
              <a:t>Processing – (particle size/ sieve seize)</a:t>
            </a:r>
          </a:p>
          <a:p>
            <a:pPr marL="0" indent="0">
              <a:buNone/>
            </a:pPr>
            <a:endParaRPr lang="en-US" sz="3200" b="1" dirty="0"/>
          </a:p>
          <a:p>
            <a:r>
              <a:rPr lang="en-US" sz="3200" b="1" dirty="0"/>
              <a:t>Soils</a:t>
            </a:r>
          </a:p>
          <a:p>
            <a:pPr marL="0" indent="0">
              <a:buNone/>
            </a:pPr>
            <a:endParaRPr lang="en-US" sz="3200" dirty="0"/>
          </a:p>
        </p:txBody>
      </p:sp>
      <p:sp>
        <p:nvSpPr>
          <p:cNvPr id="4" name="Slide Number Placeholder 3"/>
          <p:cNvSpPr>
            <a:spLocks noGrp="1"/>
          </p:cNvSpPr>
          <p:nvPr>
            <p:ph type="sldNum" sz="quarter" idx="10"/>
          </p:nvPr>
        </p:nvSpPr>
        <p:spPr/>
        <p:txBody>
          <a:bodyPr/>
          <a:lstStyle/>
          <a:p>
            <a:pPr>
              <a:defRPr/>
            </a:pPr>
            <a:fld id="{181A0D57-A7FF-432A-AE15-4F2AC1D87840}" type="slidenum">
              <a:rPr lang="en-US" smtClean="0"/>
              <a:pPr>
                <a:defRPr/>
              </a:pPr>
              <a:t>24</a:t>
            </a:fld>
            <a:endParaRPr lang="en-US" dirty="0"/>
          </a:p>
        </p:txBody>
      </p:sp>
    </p:spTree>
    <p:extLst>
      <p:ext uri="{BB962C8B-B14F-4D97-AF65-F5344CB8AC3E}">
        <p14:creationId xmlns:p14="http://schemas.microsoft.com/office/powerpoint/2010/main" val="178284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2091185"/>
            <a:ext cx="11619109" cy="793169"/>
          </a:xfrm>
        </p:spPr>
        <p:txBody>
          <a:bodyPr>
            <a:noAutofit/>
          </a:bodyPr>
          <a:lstStyle/>
          <a:p>
            <a:r>
              <a:rPr lang="en-US" sz="4800" b="1" i="1" dirty="0" err="1">
                <a:effectLst>
                  <a:outerShdw blurRad="38100" dist="38100" dir="2700000" algn="tl">
                    <a:srgbClr val="000000">
                      <a:alpha val="43137"/>
                    </a:srgbClr>
                  </a:outerShdw>
                </a:effectLst>
              </a:rPr>
              <a:t>Humic</a:t>
            </a:r>
            <a:r>
              <a:rPr lang="en-US" sz="4800" b="1" i="1" dirty="0">
                <a:effectLst>
                  <a:outerShdw blurRad="38100" dist="38100" dir="2700000" algn="tl">
                    <a:srgbClr val="000000">
                      <a:alpha val="43137"/>
                    </a:srgbClr>
                  </a:outerShdw>
                </a:effectLst>
              </a:rPr>
              <a:t> Acid – Chemical extraction;</a:t>
            </a:r>
            <a:br>
              <a:rPr lang="en-US" sz="3200" b="1" i="1" dirty="0">
                <a:effectLst>
                  <a:outerShdw blurRad="38100" dist="38100" dir="2700000" algn="tl">
                    <a:srgbClr val="000000">
                      <a:alpha val="43137"/>
                    </a:srgbClr>
                  </a:outerShdw>
                </a:effectLst>
              </a:rPr>
            </a:br>
            <a:br>
              <a:rPr lang="en-US" sz="32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Raw </a:t>
            </a:r>
            <a:r>
              <a:rPr lang="en-US" sz="2800" b="1" i="1" dirty="0" err="1">
                <a:effectLst>
                  <a:outerShdw blurRad="38100" dist="38100" dir="2700000" algn="tl">
                    <a:srgbClr val="000000">
                      <a:alpha val="43137"/>
                    </a:srgbClr>
                  </a:outerShdw>
                </a:effectLst>
              </a:rPr>
              <a:t>Humate</a:t>
            </a:r>
            <a:r>
              <a:rPr lang="en-US" sz="2800" b="1" i="1" dirty="0">
                <a:effectLst>
                  <a:outerShdw blurRad="38100" dist="38100" dir="2700000" algn="tl">
                    <a:srgbClr val="000000">
                      <a:alpha val="43137"/>
                    </a:srgbClr>
                  </a:outerShdw>
                </a:effectLst>
              </a:rPr>
              <a:t> &gt; Potassium </a:t>
            </a:r>
            <a:r>
              <a:rPr lang="en-US" sz="2800" b="1" i="1" dirty="0" err="1">
                <a:effectLst>
                  <a:outerShdw blurRad="38100" dist="38100" dir="2700000" algn="tl">
                    <a:srgbClr val="000000">
                      <a:alpha val="43137"/>
                    </a:srgbClr>
                  </a:outerShdw>
                </a:effectLst>
              </a:rPr>
              <a:t>Humate</a:t>
            </a:r>
            <a:r>
              <a:rPr lang="en-US" sz="2800" b="1" i="1" dirty="0">
                <a:effectLst>
                  <a:outerShdw blurRad="38100" dist="38100" dir="2700000" algn="tl">
                    <a:srgbClr val="000000">
                      <a:alpha val="43137"/>
                    </a:srgbClr>
                  </a:outerShdw>
                </a:effectLst>
              </a:rPr>
              <a:t> &gt; Sulfonated Potassium </a:t>
            </a:r>
            <a:r>
              <a:rPr lang="en-US" sz="2800" b="1" i="1" dirty="0" err="1">
                <a:effectLst>
                  <a:outerShdw blurRad="38100" dist="38100" dir="2700000" algn="tl">
                    <a:srgbClr val="000000">
                      <a:alpha val="43137"/>
                    </a:srgbClr>
                  </a:outerShdw>
                </a:effectLst>
              </a:rPr>
              <a:t>Humate</a:t>
            </a:r>
            <a:endParaRPr lang="en-US" sz="2000" b="1" i="1"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a:t>AndersonsHumates.com</a:t>
            </a:r>
            <a:endParaRPr lang="en-US" dirty="0"/>
          </a:p>
        </p:txBody>
      </p:sp>
      <p:sp>
        <p:nvSpPr>
          <p:cNvPr id="3" name="Rounded Rectangle 2"/>
          <p:cNvSpPr/>
          <p:nvPr/>
        </p:nvSpPr>
        <p:spPr>
          <a:xfrm>
            <a:off x="1915026" y="4352594"/>
            <a:ext cx="1275347"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Raw Aggregate</a:t>
            </a:r>
          </a:p>
        </p:txBody>
      </p:sp>
      <p:sp>
        <p:nvSpPr>
          <p:cNvPr id="5" name="Rounded Rectangle 4"/>
          <p:cNvSpPr/>
          <p:nvPr/>
        </p:nvSpPr>
        <p:spPr>
          <a:xfrm>
            <a:off x="302794" y="4341730"/>
            <a:ext cx="1351548"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Physically processed</a:t>
            </a:r>
          </a:p>
        </p:txBody>
      </p:sp>
      <p:sp>
        <p:nvSpPr>
          <p:cNvPr id="6" name="Rounded Rectangle 5"/>
          <p:cNvSpPr/>
          <p:nvPr/>
        </p:nvSpPr>
        <p:spPr>
          <a:xfrm>
            <a:off x="3974738" y="4318552"/>
            <a:ext cx="1239253"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Liquid </a:t>
            </a:r>
            <a:r>
              <a:rPr lang="en-US" dirty="0" err="1"/>
              <a:t>Humates</a:t>
            </a:r>
            <a:endParaRPr lang="en-US" dirty="0"/>
          </a:p>
        </p:txBody>
      </p:sp>
      <p:sp>
        <p:nvSpPr>
          <p:cNvPr id="7" name="Rounded Rectangle 6"/>
          <p:cNvSpPr/>
          <p:nvPr/>
        </p:nvSpPr>
        <p:spPr>
          <a:xfrm>
            <a:off x="5474675" y="4318552"/>
            <a:ext cx="1263316" cy="991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Soluble powder or granules</a:t>
            </a:r>
          </a:p>
        </p:txBody>
      </p:sp>
      <p:sp>
        <p:nvSpPr>
          <p:cNvPr id="9" name="Rounded Rectangle 8"/>
          <p:cNvSpPr/>
          <p:nvPr/>
        </p:nvSpPr>
        <p:spPr>
          <a:xfrm>
            <a:off x="8454804" y="4244366"/>
            <a:ext cx="1651722" cy="1178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Sulfonated Soluble powder or granules</a:t>
            </a:r>
          </a:p>
        </p:txBody>
      </p:sp>
      <p:cxnSp>
        <p:nvCxnSpPr>
          <p:cNvPr id="11" name="Straight Arrow Connector 10"/>
          <p:cNvCxnSpPr/>
          <p:nvPr/>
        </p:nvCxnSpPr>
        <p:spPr>
          <a:xfrm flipH="1">
            <a:off x="978568" y="3336758"/>
            <a:ext cx="208548" cy="866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4789" y="3336758"/>
            <a:ext cx="645695" cy="907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99810" y="3336758"/>
            <a:ext cx="208548" cy="866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46031" y="3336758"/>
            <a:ext cx="645695" cy="907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08495" y="4785730"/>
            <a:ext cx="1385273" cy="28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667501" y="5346702"/>
            <a:ext cx="2314575" cy="1123950"/>
          </a:xfrm>
          <a:prstGeom prst="rect">
            <a:avLst/>
          </a:prstGeom>
        </p:spPr>
      </p:pic>
      <p:pic>
        <p:nvPicPr>
          <p:cNvPr id="12" name="Picture 11"/>
          <p:cNvPicPr>
            <a:picLocks noChangeAspect="1"/>
          </p:cNvPicPr>
          <p:nvPr/>
        </p:nvPicPr>
        <p:blipFill>
          <a:blip r:embed="rId4"/>
          <a:stretch>
            <a:fillRect/>
          </a:stretch>
        </p:blipFill>
        <p:spPr>
          <a:xfrm>
            <a:off x="5741067" y="5422602"/>
            <a:ext cx="819150" cy="1247775"/>
          </a:xfrm>
          <a:prstGeom prst="rect">
            <a:avLst/>
          </a:prstGeom>
        </p:spPr>
      </p:pic>
      <p:pic>
        <p:nvPicPr>
          <p:cNvPr id="18" name="Picture 17"/>
          <p:cNvPicPr>
            <a:picLocks noChangeAspect="1"/>
          </p:cNvPicPr>
          <p:nvPr/>
        </p:nvPicPr>
        <p:blipFill>
          <a:blip r:embed="rId5"/>
          <a:stretch>
            <a:fillRect/>
          </a:stretch>
        </p:blipFill>
        <p:spPr>
          <a:xfrm>
            <a:off x="3903996" y="5309938"/>
            <a:ext cx="1400175" cy="1447800"/>
          </a:xfrm>
          <a:prstGeom prst="rect">
            <a:avLst/>
          </a:prstGeom>
        </p:spPr>
      </p:pic>
      <p:pic>
        <p:nvPicPr>
          <p:cNvPr id="21" name="Picture 20"/>
          <p:cNvPicPr>
            <a:picLocks noChangeAspect="1"/>
          </p:cNvPicPr>
          <p:nvPr/>
        </p:nvPicPr>
        <p:blipFill>
          <a:blip r:embed="rId6"/>
          <a:stretch>
            <a:fillRect/>
          </a:stretch>
        </p:blipFill>
        <p:spPr>
          <a:xfrm>
            <a:off x="10236399" y="4244366"/>
            <a:ext cx="1443210" cy="2004043"/>
          </a:xfrm>
          <a:prstGeom prst="rect">
            <a:avLst/>
          </a:prstGeom>
        </p:spPr>
      </p:pic>
    </p:spTree>
    <p:extLst>
      <p:ext uri="{BB962C8B-B14F-4D97-AF65-F5344CB8AC3E}">
        <p14:creationId xmlns:p14="http://schemas.microsoft.com/office/powerpoint/2010/main" val="4032418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524000" y="381000"/>
          <a:ext cx="9144000" cy="6096000"/>
        </p:xfrm>
        <a:graphic>
          <a:graphicData uri="http://schemas.openxmlformats.org/presentationml/2006/ole">
            <mc:AlternateContent xmlns:mc="http://schemas.openxmlformats.org/markup-compatibility/2006">
              <mc:Choice xmlns:v="urn:schemas-microsoft-com:vml" Requires="v">
                <p:oleObj spid="_x0000_s11302" name="Chart" r:id="rId3" imgW="4448251" imgH="2619451" progId="Excel.Chart.8">
                  <p:embed/>
                </p:oleObj>
              </mc:Choice>
              <mc:Fallback>
                <p:oleObj name="Chart" r:id="rId3" imgW="4448251" imgH="2619451" progId="Excel.Chart.8">
                  <p:embed/>
                  <p:pic>
                    <p:nvPicPr>
                      <p:cNvPr id="1024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10966" y="6540016"/>
            <a:ext cx="2743200" cy="369332"/>
          </a:xfrm>
          <a:prstGeom prst="rect">
            <a:avLst/>
          </a:prstGeom>
          <a:noFill/>
        </p:spPr>
        <p:txBody>
          <a:bodyPr wrap="square" rtlCol="0">
            <a:spAutoFit/>
          </a:bodyPr>
          <a:lstStyle/>
          <a:p>
            <a:r>
              <a:rPr lang="en-US" dirty="0">
                <a:solidFill>
                  <a:schemeClr val="bg1"/>
                </a:solidFill>
              </a:rPr>
              <a:t>Mesa Verde </a:t>
            </a:r>
            <a:r>
              <a:rPr lang="en-US" dirty="0" err="1">
                <a:solidFill>
                  <a:schemeClr val="bg1"/>
                </a:solidFill>
              </a:rPr>
              <a:t>Humates</a:t>
            </a:r>
            <a:endParaRPr lang="en-US" dirty="0">
              <a:solidFill>
                <a:schemeClr val="bg1"/>
              </a:solidFill>
            </a:endParaRPr>
          </a:p>
        </p:txBody>
      </p:sp>
    </p:spTree>
    <p:extLst>
      <p:ext uri="{BB962C8B-B14F-4D97-AF65-F5344CB8AC3E}">
        <p14:creationId xmlns:p14="http://schemas.microsoft.com/office/powerpoint/2010/main" val="113260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nvPr>
        </p:nvGraphicFramePr>
        <p:xfrm>
          <a:off x="2193354" y="1569660"/>
          <a:ext cx="7932511" cy="5288340"/>
        </p:xfrm>
        <a:graphic>
          <a:graphicData uri="http://schemas.openxmlformats.org/presentationml/2006/ole">
            <mc:AlternateContent xmlns:mc="http://schemas.openxmlformats.org/markup-compatibility/2006">
              <mc:Choice xmlns:v="urn:schemas-microsoft-com:vml" Requires="v">
                <p:oleObj spid="_x0000_s9258" name="Chart" r:id="rId3" imgW="4390949" imgH="2648102" progId="Excel.Chart.8">
                  <p:embed/>
                </p:oleObj>
              </mc:Choice>
              <mc:Fallback>
                <p:oleObj name="Chart" r:id="rId3" imgW="4390949" imgH="2648102" progId="Excel.Chart.8">
                  <p:embed/>
                  <p:pic>
                    <p:nvPicPr>
                      <p:cNvPr id="122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354" y="1569660"/>
                        <a:ext cx="7932511" cy="5288340"/>
                      </a:xfrm>
                      <a:prstGeom prst="rect">
                        <a:avLst/>
                      </a:prstGeom>
                      <a:noFill/>
                      <a:ln>
                        <a:noFill/>
                      </a:ln>
                      <a:effectLst/>
                      <a:extLst/>
                    </p:spPr>
                  </p:pic>
                </p:oleObj>
              </mc:Fallback>
            </mc:AlternateContent>
          </a:graphicData>
        </a:graphic>
      </p:graphicFrame>
      <p:sp>
        <p:nvSpPr>
          <p:cNvPr id="3" name="TextBox 2"/>
          <p:cNvSpPr txBox="1"/>
          <p:nvPr/>
        </p:nvSpPr>
        <p:spPr>
          <a:xfrm>
            <a:off x="410966" y="6540016"/>
            <a:ext cx="2743200" cy="369332"/>
          </a:xfrm>
          <a:prstGeom prst="rect">
            <a:avLst/>
          </a:prstGeom>
          <a:noFill/>
        </p:spPr>
        <p:txBody>
          <a:bodyPr wrap="square" rtlCol="0">
            <a:spAutoFit/>
          </a:bodyPr>
          <a:lstStyle/>
          <a:p>
            <a:r>
              <a:rPr lang="en-US" dirty="0">
                <a:solidFill>
                  <a:schemeClr val="bg1"/>
                </a:solidFill>
              </a:rPr>
              <a:t>Mesa Verde </a:t>
            </a:r>
            <a:r>
              <a:rPr lang="en-US" dirty="0" err="1">
                <a:solidFill>
                  <a:schemeClr val="bg1"/>
                </a:solidFill>
              </a:rPr>
              <a:t>Humates</a:t>
            </a:r>
            <a:endParaRPr lang="en-US" dirty="0">
              <a:solidFill>
                <a:schemeClr val="bg1"/>
              </a:solidFill>
            </a:endParaRPr>
          </a:p>
        </p:txBody>
      </p:sp>
      <p:sp>
        <p:nvSpPr>
          <p:cNvPr id="4" name="Text Box 4"/>
          <p:cNvSpPr txBox="1">
            <a:spLocks noChangeArrowheads="1"/>
          </p:cNvSpPr>
          <p:nvPr/>
        </p:nvSpPr>
        <p:spPr bwMode="auto">
          <a:xfrm>
            <a:off x="-56848" y="0"/>
            <a:ext cx="1216871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800" dirty="0">
                <a:solidFill>
                  <a:schemeClr val="bg1"/>
                </a:solidFill>
                <a:effectLst>
                  <a:outerShdw blurRad="38100" dist="38100" dir="2700000" algn="tl">
                    <a:srgbClr val="C0C0C0"/>
                  </a:outerShdw>
                </a:effectLst>
                <a:latin typeface="Trebuchet MS" panose="020B0603020202020204" pitchFamily="34" charset="0"/>
              </a:rPr>
              <a:t>Surface area matters</a:t>
            </a:r>
          </a:p>
          <a:p>
            <a:pPr algn="ctr"/>
            <a:r>
              <a:rPr lang="en-US" altLang="en-US" sz="4800" dirty="0">
                <a:solidFill>
                  <a:schemeClr val="bg1"/>
                </a:solidFill>
                <a:effectLst>
                  <a:outerShdw blurRad="38100" dist="38100" dir="2700000" algn="tl">
                    <a:srgbClr val="C0C0C0"/>
                  </a:outerShdw>
                </a:effectLst>
                <a:latin typeface="Trebuchet MS" panose="020B0603020202020204" pitchFamily="34" charset="0"/>
              </a:rPr>
              <a:t>When adding non–soluble materials to soil</a:t>
            </a:r>
          </a:p>
        </p:txBody>
      </p:sp>
    </p:spTree>
    <p:extLst>
      <p:ext uri="{BB962C8B-B14F-4D97-AF65-F5344CB8AC3E}">
        <p14:creationId xmlns:p14="http://schemas.microsoft.com/office/powerpoint/2010/main" val="15226775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half" idx="1"/>
          </p:nvPr>
        </p:nvSpPr>
        <p:spPr>
          <a:xfrm>
            <a:off x="318496" y="717365"/>
            <a:ext cx="5804901" cy="4718050"/>
          </a:xfrm>
        </p:spPr>
        <p:txBody>
          <a:bodyPr>
            <a:noAutofit/>
          </a:bodyPr>
          <a:lstStyle/>
          <a:p>
            <a:pPr marL="0" indent="0">
              <a:buNone/>
            </a:pPr>
            <a:r>
              <a:rPr lang="en-US" altLang="en-US" sz="5400" dirty="0"/>
              <a:t>Works on all plants</a:t>
            </a:r>
            <a:r>
              <a:rPr lang="en-US" altLang="en-US" sz="4400" dirty="0"/>
              <a:t> </a:t>
            </a:r>
          </a:p>
          <a:p>
            <a:pPr marL="457189" lvl="1" indent="0">
              <a:buNone/>
            </a:pPr>
            <a:endParaRPr lang="en-US" altLang="en-US" sz="4400" dirty="0"/>
          </a:p>
          <a:p>
            <a:pPr marL="457189" lvl="1" indent="0">
              <a:buNone/>
            </a:pPr>
            <a:r>
              <a:rPr lang="en-US" altLang="en-US" sz="4400" dirty="0"/>
              <a:t>Humic acids get more from our land with less input.	</a:t>
            </a:r>
          </a:p>
        </p:txBody>
      </p:sp>
      <p:pic>
        <p:nvPicPr>
          <p:cNvPr id="18436"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99897" y="1467860"/>
            <a:ext cx="4445000" cy="3352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Box 5"/>
          <p:cNvSpPr txBox="1">
            <a:spLocks noChangeArrowheads="1"/>
          </p:cNvSpPr>
          <p:nvPr/>
        </p:nvSpPr>
        <p:spPr bwMode="auto">
          <a:xfrm>
            <a:off x="6320584" y="497306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dirty="0">
                <a:solidFill>
                  <a:schemeClr val="bg1"/>
                </a:solidFill>
              </a:rPr>
              <a:t>Untreated</a:t>
            </a:r>
          </a:p>
        </p:txBody>
      </p:sp>
      <p:sp>
        <p:nvSpPr>
          <p:cNvPr id="18438" name="TextBox 6"/>
          <p:cNvSpPr txBox="1">
            <a:spLocks noChangeArrowheads="1"/>
          </p:cNvSpPr>
          <p:nvPr/>
        </p:nvSpPr>
        <p:spPr bwMode="auto">
          <a:xfrm>
            <a:off x="8225584" y="4828677"/>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solidFill>
                  <a:schemeClr val="bg1"/>
                </a:solidFill>
              </a:rPr>
              <a:t>Humic DG</a:t>
            </a:r>
          </a:p>
          <a:p>
            <a:pPr algn="ctr"/>
            <a:r>
              <a:rPr lang="en-US" altLang="en-US">
                <a:solidFill>
                  <a:schemeClr val="bg1"/>
                </a:solidFill>
              </a:rPr>
              <a:t>10 lbs/acre</a:t>
            </a:r>
          </a:p>
          <a:p>
            <a:endParaRPr lang="en-US" altLang="en-US">
              <a:solidFill>
                <a:schemeClr val="bg1"/>
              </a:solidFill>
            </a:endParaRPr>
          </a:p>
        </p:txBody>
      </p:sp>
      <p:pic>
        <p:nvPicPr>
          <p:cNvPr id="6" name="Picture 5"/>
          <p:cNvPicPr>
            <a:picLocks noChangeAspect="1"/>
          </p:cNvPicPr>
          <p:nvPr/>
        </p:nvPicPr>
        <p:blipFill rotWithShape="1">
          <a:blip r:embed="rId3"/>
          <a:srcRect r="52599"/>
          <a:stretch/>
        </p:blipFill>
        <p:spPr>
          <a:xfrm>
            <a:off x="8768764" y="5509112"/>
            <a:ext cx="1097131" cy="1123950"/>
          </a:xfrm>
          <a:prstGeom prst="rect">
            <a:avLst/>
          </a:prstGeom>
        </p:spPr>
      </p:pic>
    </p:spTree>
    <p:extLst>
      <p:ext uri="{BB962C8B-B14F-4D97-AF65-F5344CB8AC3E}">
        <p14:creationId xmlns:p14="http://schemas.microsoft.com/office/powerpoint/2010/main" val="2622869232"/>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449" y="193054"/>
            <a:ext cx="9068124" cy="1143000"/>
          </a:xfrm>
        </p:spPr>
        <p:txBody>
          <a:bodyPr>
            <a:normAutofit/>
          </a:bodyPr>
          <a:lstStyle/>
          <a:p>
            <a:r>
              <a:rPr lang="en-US" dirty="0"/>
              <a:t>Crops showing improvement:</a:t>
            </a:r>
          </a:p>
        </p:txBody>
      </p:sp>
      <p:sp>
        <p:nvSpPr>
          <p:cNvPr id="3" name="Content Placeholder 2"/>
          <p:cNvSpPr>
            <a:spLocks noGrp="1"/>
          </p:cNvSpPr>
          <p:nvPr>
            <p:ph idx="1"/>
          </p:nvPr>
        </p:nvSpPr>
        <p:spPr>
          <a:xfrm>
            <a:off x="394138" y="1513490"/>
            <a:ext cx="11351172" cy="4406461"/>
          </a:xfrm>
        </p:spPr>
        <p:txBody>
          <a:bodyPr>
            <a:normAutofit lnSpcReduction="10000"/>
          </a:bodyPr>
          <a:lstStyle/>
          <a:p>
            <a:pPr marL="0" indent="0">
              <a:buNone/>
            </a:pPr>
            <a:r>
              <a:rPr lang="en-US" dirty="0"/>
              <a:t>Increased root growth (length &amp; number) observed after application; Improvement in leaf size and productivity :</a:t>
            </a:r>
          </a:p>
          <a:p>
            <a:pPr marL="0" indent="0">
              <a:buNone/>
            </a:pPr>
            <a:r>
              <a:rPr lang="en-US" dirty="0"/>
              <a:t>Group 1:                                                                                                 Corn, tomato, cucumber, wheat , pepper, carrot, </a:t>
            </a:r>
            <a:r>
              <a:rPr lang="en-US" dirty="0" err="1"/>
              <a:t>milo,cotton</a:t>
            </a:r>
            <a:r>
              <a:rPr lang="en-US" dirty="0"/>
              <a:t> </a:t>
            </a:r>
            <a:r>
              <a:rPr lang="en-US" dirty="0" err="1"/>
              <a:t>bentgrass</a:t>
            </a:r>
            <a:r>
              <a:rPr lang="en-US" dirty="0"/>
              <a:t>.                      </a:t>
            </a:r>
          </a:p>
          <a:p>
            <a:pPr marL="457189" lvl="1" indent="0">
              <a:buNone/>
            </a:pPr>
            <a:endParaRPr lang="en-US" dirty="0"/>
          </a:p>
          <a:p>
            <a:r>
              <a:rPr lang="en-US" dirty="0"/>
              <a:t>Group 2: Green beans, sugar cane , sugar beets, canola, strawberries ,alfalfa, oats, dry beans, lentils, blueberries, lettuce </a:t>
            </a:r>
          </a:p>
          <a:p>
            <a:pPr marL="0" indent="0">
              <a:buNone/>
            </a:pPr>
            <a:r>
              <a:rPr lang="en-US" dirty="0"/>
              <a:t>  </a:t>
            </a:r>
          </a:p>
          <a:p>
            <a:r>
              <a:rPr lang="en-US" dirty="0"/>
              <a:t>Group 3: soybeans, fruit trees, peanuts    </a:t>
            </a:r>
          </a:p>
        </p:txBody>
      </p:sp>
      <p:sp>
        <p:nvSpPr>
          <p:cNvPr id="4" name="TextBox 3"/>
          <p:cNvSpPr txBox="1"/>
          <p:nvPr/>
        </p:nvSpPr>
        <p:spPr>
          <a:xfrm>
            <a:off x="0" y="6211757"/>
            <a:ext cx="5218386" cy="276999"/>
          </a:xfrm>
          <a:prstGeom prst="rect">
            <a:avLst/>
          </a:prstGeom>
          <a:noFill/>
        </p:spPr>
        <p:txBody>
          <a:bodyPr wrap="square" rtlCol="0">
            <a:spAutoFit/>
          </a:bodyPr>
          <a:lstStyle/>
          <a:p>
            <a:r>
              <a:rPr lang="it-IT" sz="1200" dirty="0">
                <a:solidFill>
                  <a:schemeClr val="bg1"/>
                </a:solidFill>
              </a:rPr>
              <a:t>Academic Studies: Cooper (1998), Adani (1998), Arancon (2006), Quilty (2011)</a:t>
            </a:r>
          </a:p>
        </p:txBody>
      </p:sp>
    </p:spTree>
    <p:extLst>
      <p:ext uri="{BB962C8B-B14F-4D97-AF65-F5344CB8AC3E}">
        <p14:creationId xmlns:p14="http://schemas.microsoft.com/office/powerpoint/2010/main" val="40525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732" y="354853"/>
            <a:ext cx="9010650" cy="793169"/>
          </a:xfrm>
        </p:spPr>
        <p:txBody>
          <a:bodyPr>
            <a:noAutofit/>
          </a:bodyPr>
          <a:lstStyle/>
          <a:p>
            <a:r>
              <a:rPr lang="en-US" sz="5400" i="1" dirty="0">
                <a:solidFill>
                  <a:schemeClr val="accent6">
                    <a:lumMod val="40000"/>
                    <a:lumOff val="60000"/>
                  </a:schemeClr>
                </a:solidFill>
                <a:effectLst>
                  <a:outerShdw blurRad="38100" dist="38100" dir="2700000" algn="tl">
                    <a:srgbClr val="000000">
                      <a:alpha val="43137"/>
                    </a:srgbClr>
                  </a:outerShdw>
                </a:effectLst>
              </a:rPr>
              <a:t>3 Fundamentals of Soil Life</a:t>
            </a:r>
          </a:p>
        </p:txBody>
      </p:sp>
      <p:sp>
        <p:nvSpPr>
          <p:cNvPr id="3" name="Content Placeholder 2"/>
          <p:cNvSpPr>
            <a:spLocks noGrp="1"/>
          </p:cNvSpPr>
          <p:nvPr>
            <p:ph idx="1"/>
          </p:nvPr>
        </p:nvSpPr>
        <p:spPr>
          <a:xfrm>
            <a:off x="380144" y="1581655"/>
            <a:ext cx="5771274" cy="4351338"/>
          </a:xfrm>
        </p:spPr>
        <p:txBody>
          <a:bodyPr>
            <a:noAutofit/>
          </a:bodyPr>
          <a:lstStyle/>
          <a:p>
            <a:pPr marL="514350" indent="-514350">
              <a:buFont typeface="+mj-lt"/>
              <a:buAutoNum type="arabicPeriod"/>
            </a:pPr>
            <a:r>
              <a:rPr lang="en-US" sz="4800" dirty="0"/>
              <a:t>Essential mineral nutrients</a:t>
            </a:r>
          </a:p>
          <a:p>
            <a:pPr marL="514350" indent="-514350">
              <a:buFont typeface="+mj-lt"/>
              <a:buAutoNum type="arabicPeriod"/>
            </a:pPr>
            <a:r>
              <a:rPr lang="en-US" sz="4800" dirty="0"/>
              <a:t>Beneficial soil microorganisms</a:t>
            </a:r>
          </a:p>
          <a:p>
            <a:pPr marL="514350" indent="-514350">
              <a:buFont typeface="+mj-lt"/>
              <a:buAutoNum type="arabicPeriod"/>
            </a:pPr>
            <a:r>
              <a:rPr lang="en-US" sz="4800" dirty="0"/>
              <a:t>Organic matter</a:t>
            </a:r>
          </a:p>
          <a:p>
            <a:pPr marL="0" indent="0">
              <a:buNone/>
            </a:pPr>
            <a:endParaRPr lang="en-US" sz="48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3546" r="3000"/>
          <a:stretch/>
        </p:blipFill>
        <p:spPr>
          <a:xfrm>
            <a:off x="6731924" y="1825625"/>
            <a:ext cx="4621876" cy="4323183"/>
          </a:xfrm>
          <a:prstGeom prst="rect">
            <a:avLst/>
          </a:prstGeom>
        </p:spPr>
      </p:pic>
      <p:sp>
        <p:nvSpPr>
          <p:cNvPr id="7" name="TextBox 6"/>
          <p:cNvSpPr txBox="1"/>
          <p:nvPr/>
        </p:nvSpPr>
        <p:spPr>
          <a:xfrm rot="16200000">
            <a:off x="10203827" y="4749991"/>
            <a:ext cx="2576946" cy="276999"/>
          </a:xfrm>
          <a:prstGeom prst="rect">
            <a:avLst/>
          </a:prstGeom>
          <a:noFill/>
        </p:spPr>
        <p:txBody>
          <a:bodyPr wrap="square" rtlCol="0">
            <a:spAutoFit/>
          </a:bodyPr>
          <a:lstStyle/>
          <a:p>
            <a:r>
              <a:rPr lang="en-US" sz="1200" dirty="0">
                <a:solidFill>
                  <a:schemeClr val="bg1"/>
                </a:solidFill>
              </a:rPr>
              <a:t>Photo Copyright Huffington Post</a:t>
            </a:r>
          </a:p>
        </p:txBody>
      </p:sp>
    </p:spTree>
    <p:extLst>
      <p:ext uri="{BB962C8B-B14F-4D97-AF65-F5344CB8AC3E}">
        <p14:creationId xmlns:p14="http://schemas.microsoft.com/office/powerpoint/2010/main" val="332024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3459A9-58AF-429B-9D48-EF28DB1CE423}"/>
              </a:ext>
            </a:extLst>
          </p:cNvPr>
          <p:cNvSpPr>
            <a:spLocks noGrp="1"/>
          </p:cNvSpPr>
          <p:nvPr>
            <p:ph type="title"/>
          </p:nvPr>
        </p:nvSpPr>
        <p:spPr/>
        <p:txBody>
          <a:bodyPr>
            <a:normAutofit/>
          </a:bodyPr>
          <a:lstStyle/>
          <a:p>
            <a:r>
              <a:rPr lang="en-US" b="1" dirty="0"/>
              <a:t>Commercial </a:t>
            </a:r>
            <a:r>
              <a:rPr lang="en-US" b="1" dirty="0" err="1"/>
              <a:t>Humates</a:t>
            </a:r>
            <a:r>
              <a:rPr lang="en-US" b="1" dirty="0"/>
              <a:t> in Agriculture:  A Viable Substance?</a:t>
            </a:r>
            <a:endParaRPr lang="en-US" dirty="0"/>
          </a:p>
        </p:txBody>
      </p:sp>
      <p:sp>
        <p:nvSpPr>
          <p:cNvPr id="5" name="Footer Placeholder 4">
            <a:extLst>
              <a:ext uri="{FF2B5EF4-FFF2-40B4-BE49-F238E27FC236}">
                <a16:creationId xmlns:a16="http://schemas.microsoft.com/office/drawing/2014/main" id="{3E0C3692-6CA8-4F22-8BEF-D72A67850BFE}"/>
              </a:ext>
            </a:extLst>
          </p:cNvPr>
          <p:cNvSpPr>
            <a:spLocks noGrp="1"/>
          </p:cNvSpPr>
          <p:nvPr>
            <p:ph type="ftr" sz="quarter" idx="11"/>
          </p:nvPr>
        </p:nvSpPr>
        <p:spPr/>
        <p:txBody>
          <a:bodyPr/>
          <a:lstStyle/>
          <a:p>
            <a:r>
              <a:rPr lang="en-US"/>
              <a:t>AndersonsHumates.com</a:t>
            </a:r>
          </a:p>
        </p:txBody>
      </p:sp>
      <p:sp>
        <p:nvSpPr>
          <p:cNvPr id="7" name="Rectangle 6">
            <a:extLst>
              <a:ext uri="{FF2B5EF4-FFF2-40B4-BE49-F238E27FC236}">
                <a16:creationId xmlns:a16="http://schemas.microsoft.com/office/drawing/2014/main" id="{FA7A795C-8ADE-4E4F-BEA2-6EA4E07B265F}"/>
              </a:ext>
            </a:extLst>
          </p:cNvPr>
          <p:cNvSpPr/>
          <p:nvPr/>
        </p:nvSpPr>
        <p:spPr>
          <a:xfrm>
            <a:off x="838199" y="2828836"/>
            <a:ext cx="10072955" cy="2215991"/>
          </a:xfrm>
          <a:prstGeom prst="rect">
            <a:avLst/>
          </a:prstGeom>
        </p:spPr>
        <p:txBody>
          <a:bodyPr wrap="square">
            <a:spAutoFit/>
          </a:bodyPr>
          <a:lstStyle/>
          <a:p>
            <a:r>
              <a:rPr lang="en-US" sz="2800" dirty="0">
                <a:solidFill>
                  <a:schemeClr val="bg1"/>
                </a:solidFill>
                <a:latin typeface="URWPalladioL-Roma"/>
              </a:rPr>
              <a:t>“Liquid </a:t>
            </a:r>
            <a:r>
              <a:rPr lang="en-US" sz="2800" dirty="0" err="1">
                <a:solidFill>
                  <a:schemeClr val="bg1"/>
                </a:solidFill>
                <a:latin typeface="URWPalladioL-Roma"/>
              </a:rPr>
              <a:t>Humate</a:t>
            </a:r>
            <a:r>
              <a:rPr lang="en-US" sz="2800" dirty="0">
                <a:solidFill>
                  <a:schemeClr val="bg1"/>
                </a:solidFill>
                <a:latin typeface="URWPalladioL-Roma"/>
              </a:rPr>
              <a:t> application and </a:t>
            </a:r>
            <a:r>
              <a:rPr lang="en-US" sz="2800" dirty="0" err="1">
                <a:solidFill>
                  <a:schemeClr val="bg1"/>
                </a:solidFill>
                <a:latin typeface="URWPalladioL-Roma"/>
              </a:rPr>
              <a:t>pelletised</a:t>
            </a:r>
            <a:r>
              <a:rPr lang="en-US" sz="2800" dirty="0">
                <a:solidFill>
                  <a:schemeClr val="bg1"/>
                </a:solidFill>
                <a:latin typeface="URWPalladioL-Roma"/>
              </a:rPr>
              <a:t> </a:t>
            </a:r>
            <a:r>
              <a:rPr lang="en-US" sz="2800" dirty="0" err="1">
                <a:solidFill>
                  <a:schemeClr val="bg1"/>
                </a:solidFill>
                <a:latin typeface="URWPalladioL-Roma"/>
              </a:rPr>
              <a:t>humates</a:t>
            </a:r>
            <a:r>
              <a:rPr lang="en-US" sz="2800" dirty="0">
                <a:solidFill>
                  <a:schemeClr val="bg1"/>
                </a:solidFill>
                <a:latin typeface="URWPalladioL-Roma"/>
              </a:rPr>
              <a:t> at application rates sufficient to have an effect, targeted to the seedling rhizosphere for a variety of crops in low C sandy and saline soils</a:t>
            </a:r>
            <a:r>
              <a:rPr lang="en-US" dirty="0">
                <a:solidFill>
                  <a:schemeClr val="bg1"/>
                </a:solidFill>
                <a:latin typeface="URWPalladioL-Roma"/>
              </a:rPr>
              <a:t>.”</a:t>
            </a:r>
          </a:p>
          <a:p>
            <a:endParaRPr lang="en-US" dirty="0">
              <a:solidFill>
                <a:schemeClr val="bg1"/>
              </a:solidFill>
              <a:latin typeface="URWPalladioL-Roma"/>
            </a:endParaRPr>
          </a:p>
          <a:p>
            <a:r>
              <a:rPr lang="en-US" sz="1600" b="1" dirty="0">
                <a:solidFill>
                  <a:schemeClr val="bg1"/>
                </a:solidFill>
              </a:rPr>
              <a:t>Graham Lyons 1 and Yusuf </a:t>
            </a:r>
            <a:r>
              <a:rPr lang="en-US" sz="1600" b="1" dirty="0" err="1">
                <a:solidFill>
                  <a:schemeClr val="bg1"/>
                </a:solidFill>
              </a:rPr>
              <a:t>Genc</a:t>
            </a:r>
            <a:r>
              <a:rPr lang="en-US" sz="1600" b="1" dirty="0">
                <a:solidFill>
                  <a:schemeClr val="bg1"/>
                </a:solidFill>
              </a:rPr>
              <a:t>, 2016 University of Adelaide </a:t>
            </a:r>
            <a:endParaRPr lang="en-US" sz="1600" dirty="0">
              <a:solidFill>
                <a:schemeClr val="bg1"/>
              </a:solidFill>
              <a:latin typeface="URWPalladioL-Roma"/>
            </a:endParaRPr>
          </a:p>
          <a:p>
            <a:endParaRPr lang="en-US" dirty="0">
              <a:solidFill>
                <a:schemeClr val="bg1"/>
              </a:solidFill>
            </a:endParaRPr>
          </a:p>
        </p:txBody>
      </p:sp>
    </p:spTree>
    <p:extLst>
      <p:ext uri="{BB962C8B-B14F-4D97-AF65-F5344CB8AC3E}">
        <p14:creationId xmlns:p14="http://schemas.microsoft.com/office/powerpoint/2010/main" val="180497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357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6322" name="Content Placeholder 6"/>
          <p:cNvGraphicFramePr>
            <a:graphicFrameLocks noGrp="1"/>
          </p:cNvGraphicFramePr>
          <p:nvPr>
            <p:ph idx="4294967295"/>
          </p:nvPr>
        </p:nvGraphicFramePr>
        <p:xfrm>
          <a:off x="2540000" y="2006600"/>
          <a:ext cx="7112000" cy="3530600"/>
        </p:xfrm>
        <a:graphic>
          <a:graphicData uri="http://schemas.openxmlformats.org/presentationml/2006/ole">
            <mc:AlternateContent xmlns:mc="http://schemas.openxmlformats.org/markup-compatibility/2006">
              <mc:Choice xmlns:v="urn:schemas-microsoft-com:vml" Requires="v">
                <p:oleObj spid="_x0000_s6263" r:id="rId4" imgW="7108552" imgH="3529890" progId="Excel.Chart.8">
                  <p:embed/>
                </p:oleObj>
              </mc:Choice>
              <mc:Fallback>
                <p:oleObj r:id="rId4" imgW="7108552" imgH="352989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2006600"/>
                        <a:ext cx="7112000"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6323" name="Slide Number Placeholder 4"/>
          <p:cNvSpPr txBox="1">
            <a:spLocks noGrp="1"/>
          </p:cNvSpPr>
          <p:nvPr/>
        </p:nvSpPr>
        <p:spPr bwMode="auto">
          <a:xfrm>
            <a:off x="8269288" y="228601"/>
            <a:ext cx="13319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050885C-184A-48B0-B726-DC93DCAB945E}" type="slidenum">
              <a:rPr lang="en-US" altLang="en-US" sz="1200">
                <a:solidFill>
                  <a:srgbClr val="000000"/>
                </a:solidFill>
                <a:latin typeface="Century Gothic" panose="020B0502020202020204" pitchFamily="34" charset="0"/>
              </a:rPr>
              <a:pPr algn="r" eaLnBrk="1" hangingPunct="1"/>
              <a:t>31</a:t>
            </a:fld>
            <a:endParaRPr lang="en-US" altLang="en-US" sz="1200">
              <a:solidFill>
                <a:srgbClr val="000000"/>
              </a:solidFill>
              <a:latin typeface="Century Gothic" panose="020B0502020202020204" pitchFamily="34" charset="0"/>
            </a:endParaRPr>
          </a:p>
        </p:txBody>
      </p:sp>
      <p:sp>
        <p:nvSpPr>
          <p:cNvPr id="4" name="Title 1"/>
          <p:cNvSpPr>
            <a:spLocks noGrp="1"/>
          </p:cNvSpPr>
          <p:nvPr>
            <p:ph type="title" idx="4294967295"/>
          </p:nvPr>
        </p:nvSpPr>
        <p:spPr>
          <a:xfrm>
            <a:off x="2566989" y="762000"/>
            <a:ext cx="7024687" cy="1143000"/>
          </a:xfrm>
          <a:solidFill>
            <a:schemeClr val="tx1">
              <a:lumMod val="95000"/>
              <a:lumOff val="5000"/>
            </a:schemeClr>
          </a:solidFill>
        </p:spPr>
        <p:txBody>
          <a:bodyPr>
            <a:normAutofit/>
          </a:bodyPr>
          <a:lstStyle/>
          <a:p>
            <a:pPr eaLnBrk="1" hangingPunct="1">
              <a:defRPr/>
            </a:pPr>
            <a:r>
              <a:rPr lang="en-US" sz="3200"/>
              <a:t>2011 Nutrient Efficiency Study</a:t>
            </a:r>
            <a:br>
              <a:rPr lang="en-US" sz="3200"/>
            </a:br>
            <a:r>
              <a:rPr lang="en-US" sz="3200"/>
              <a:t>The Ohio State University</a:t>
            </a:r>
          </a:p>
        </p:txBody>
      </p:sp>
      <p:sp>
        <p:nvSpPr>
          <p:cNvPr id="6" name="Round Same Side Corner Rectangle 5"/>
          <p:cNvSpPr/>
          <p:nvPr/>
        </p:nvSpPr>
        <p:spPr>
          <a:xfrm>
            <a:off x="2568575" y="5562601"/>
            <a:ext cx="7023100" cy="957263"/>
          </a:xfrm>
          <a:prstGeom prst="round2SameRect">
            <a:avLst>
              <a:gd name="adj1" fmla="val 1095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1">
                    <a:lumMod val="50000"/>
                  </a:schemeClr>
                </a:solidFill>
              </a:rPr>
              <a:t>When applied along with a half rate fertilizer application, [Product X] resulted in greater dry weight compared to half rate fertilizer alone.</a:t>
            </a:r>
          </a:p>
        </p:txBody>
      </p:sp>
    </p:spTree>
    <p:extLst>
      <p:ext uri="{BB962C8B-B14F-4D97-AF65-F5344CB8AC3E}">
        <p14:creationId xmlns:p14="http://schemas.microsoft.com/office/powerpoint/2010/main" val="10988572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8429" y="2204686"/>
            <a:ext cx="5185971" cy="3891042"/>
          </a:xfrm>
        </p:spPr>
      </p:pic>
      <p:sp>
        <p:nvSpPr>
          <p:cNvPr id="7" name="Text Placeholder 6"/>
          <p:cNvSpPr>
            <a:spLocks noGrp="1"/>
          </p:cNvSpPr>
          <p:nvPr>
            <p:ph type="body" idx="4294967295"/>
          </p:nvPr>
        </p:nvSpPr>
        <p:spPr>
          <a:xfrm>
            <a:off x="836612" y="1606868"/>
            <a:ext cx="5157788" cy="823912"/>
          </a:xfrm>
        </p:spPr>
        <p:txBody>
          <a:bodyPr/>
          <a:lstStyle/>
          <a:p>
            <a:pPr marL="0" indent="0" algn="ctr">
              <a:buNone/>
            </a:pPr>
            <a:r>
              <a:rPr lang="en-US" dirty="0"/>
              <a:t>Half Rate Fertilizer</a:t>
            </a:r>
          </a:p>
        </p:txBody>
      </p:sp>
      <p:sp>
        <p:nvSpPr>
          <p:cNvPr id="8" name="Text Placeholder 7"/>
          <p:cNvSpPr>
            <a:spLocks noGrp="1"/>
          </p:cNvSpPr>
          <p:nvPr>
            <p:ph type="body" sz="quarter" idx="4294967295"/>
          </p:nvPr>
        </p:nvSpPr>
        <p:spPr>
          <a:xfrm>
            <a:off x="6170613" y="1380774"/>
            <a:ext cx="5183187" cy="823912"/>
          </a:xfrm>
        </p:spPr>
        <p:txBody>
          <a:bodyPr>
            <a:normAutofit fontScale="92500" lnSpcReduction="20000"/>
          </a:bodyPr>
          <a:lstStyle/>
          <a:p>
            <a:pPr marL="0" indent="0" algn="ctr">
              <a:buNone/>
            </a:pPr>
            <a:r>
              <a:rPr lang="en-US" dirty="0"/>
              <a:t>Half Rate Fertilizer</a:t>
            </a:r>
          </a:p>
          <a:p>
            <a:pPr marL="0" indent="0" algn="ctr">
              <a:buNone/>
            </a:pPr>
            <a:r>
              <a:rPr lang="en-US" dirty="0"/>
              <a:t>+ 100 </a:t>
            </a:r>
            <a:r>
              <a:rPr lang="en-US" dirty="0" err="1"/>
              <a:t>lb</a:t>
            </a:r>
            <a:r>
              <a:rPr lang="en-US" dirty="0"/>
              <a:t>/acre Humic DG</a:t>
            </a:r>
          </a:p>
        </p:txBody>
      </p:sp>
      <p:pic>
        <p:nvPicPr>
          <p:cNvPr id="2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2204687"/>
            <a:ext cx="5257801" cy="3891042"/>
          </a:xfrm>
          <a:prstGeom prst="rect">
            <a:avLst/>
          </a:prstGeom>
        </p:spPr>
      </p:pic>
      <p:sp>
        <p:nvSpPr>
          <p:cNvPr id="9" name="Title 1"/>
          <p:cNvSpPr txBox="1">
            <a:spLocks/>
          </p:cNvSpPr>
          <p:nvPr/>
        </p:nvSpPr>
        <p:spPr>
          <a:xfrm>
            <a:off x="1967707" y="2377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Century Gothic"/>
                <a:ea typeface="+mj-ea"/>
                <a:cs typeface="Century Gothic"/>
              </a:defRPr>
            </a:lvl1pPr>
          </a:lstStyle>
          <a:p>
            <a:pPr algn="l"/>
            <a:r>
              <a:rPr lang="en-US" b="1" i="1" dirty="0">
                <a:effectLst>
                  <a:outerShdw blurRad="38100" dist="38100" dir="2700000" algn="tl">
                    <a:srgbClr val="000000">
                      <a:alpha val="43137"/>
                    </a:srgbClr>
                  </a:outerShdw>
                </a:effectLst>
              </a:rPr>
              <a:t>Nutrient Efficiency</a:t>
            </a:r>
          </a:p>
        </p:txBody>
      </p:sp>
      <p:sp>
        <p:nvSpPr>
          <p:cNvPr id="12" name="TextBox 11"/>
          <p:cNvSpPr txBox="1"/>
          <p:nvPr/>
        </p:nvSpPr>
        <p:spPr>
          <a:xfrm>
            <a:off x="0" y="6209476"/>
            <a:ext cx="5218386" cy="276999"/>
          </a:xfrm>
          <a:prstGeom prst="rect">
            <a:avLst/>
          </a:prstGeom>
          <a:noFill/>
        </p:spPr>
        <p:txBody>
          <a:bodyPr wrap="square" rtlCol="0">
            <a:spAutoFit/>
          </a:bodyPr>
          <a:lstStyle/>
          <a:p>
            <a:r>
              <a:rPr lang="it-IT" sz="1200" dirty="0">
                <a:solidFill>
                  <a:schemeClr val="bg1"/>
                </a:solidFill>
              </a:rPr>
              <a:t>2011 Study at Ohio State University</a:t>
            </a:r>
          </a:p>
        </p:txBody>
      </p:sp>
    </p:spTree>
    <p:extLst>
      <p:ext uri="{BB962C8B-B14F-4D97-AF65-F5344CB8AC3E}">
        <p14:creationId xmlns:p14="http://schemas.microsoft.com/office/powerpoint/2010/main" val="1516479271"/>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2014 Arise Research Study</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Nitrate Activity and Crop Yield in a Field </a:t>
            </a:r>
            <a:r>
              <a:rPr lang="en-US" dirty="0" err="1"/>
              <a:t>Lysimeter</a:t>
            </a:r>
            <a:r>
              <a:rPr lang="en-US" dirty="0"/>
              <a:t> Laboratory </a:t>
            </a:r>
          </a:p>
          <a:p>
            <a:endParaRPr lang="en-US" dirty="0"/>
          </a:p>
          <a:p>
            <a:pPr marL="0" indent="0">
              <a:buNone/>
            </a:pPr>
            <a:r>
              <a:rPr lang="en-US" dirty="0"/>
              <a:t>All treatments received grower standard  </a:t>
            </a:r>
          </a:p>
          <a:p>
            <a:r>
              <a:rPr lang="en-US" dirty="0"/>
              <a:t>P (200#/ac) &amp; K (200#/ac)</a:t>
            </a:r>
          </a:p>
          <a:p>
            <a:r>
              <a:rPr lang="en-US" dirty="0"/>
              <a:t>30 gal/ac UAN broadcast </a:t>
            </a:r>
            <a:r>
              <a:rPr lang="en-US" dirty="0" err="1"/>
              <a:t>preplant</a:t>
            </a:r>
            <a:r>
              <a:rPr lang="en-US" dirty="0"/>
              <a:t> and incorporated</a:t>
            </a:r>
          </a:p>
          <a:p>
            <a:r>
              <a:rPr lang="en-US" dirty="0"/>
              <a:t>30 gal/ac UAN </a:t>
            </a:r>
            <a:r>
              <a:rPr lang="en-US" dirty="0" err="1"/>
              <a:t>sidedressed</a:t>
            </a:r>
            <a:endParaRPr lang="en-US" dirty="0"/>
          </a:p>
          <a:p>
            <a:endParaRPr lang="en-US" dirty="0"/>
          </a:p>
          <a:p>
            <a:pPr lvl="1"/>
            <a:r>
              <a:rPr lang="en-US" dirty="0"/>
              <a:t>Control</a:t>
            </a:r>
          </a:p>
          <a:p>
            <a:pPr marL="457200" lvl="1" indent="0">
              <a:buNone/>
            </a:pPr>
            <a:endParaRPr lang="en-US" dirty="0"/>
          </a:p>
          <a:p>
            <a:pPr lvl="1"/>
            <a:r>
              <a:rPr lang="en-US" dirty="0" err="1"/>
              <a:t>Humic</a:t>
            </a:r>
            <a:r>
              <a:rPr lang="en-US" dirty="0"/>
              <a:t> DG - 10#/ac plus 3 gal/ac of 6-24-6 starter placed 2 x 2</a:t>
            </a:r>
          </a:p>
          <a:p>
            <a:pPr lvl="1"/>
            <a:endParaRPr lang="en-US" dirty="0"/>
          </a:p>
          <a:p>
            <a:pPr lvl="1"/>
            <a:r>
              <a:rPr lang="en-US" dirty="0" err="1"/>
              <a:t>Ultramate</a:t>
            </a:r>
            <a:r>
              <a:rPr lang="en-US" dirty="0"/>
              <a:t> SG –1#/ac dissolved in UAN </a:t>
            </a:r>
            <a:r>
              <a:rPr lang="en-US" dirty="0" err="1"/>
              <a:t>sidedressed</a:t>
            </a:r>
            <a:endParaRPr lang="en-US" dirty="0"/>
          </a:p>
          <a:p>
            <a:pPr lvl="1"/>
            <a:endParaRPr lang="en-US" dirty="0"/>
          </a:p>
          <a:p>
            <a:endParaRPr lang="en-US" dirty="0"/>
          </a:p>
          <a:p>
            <a:r>
              <a:rPr lang="en-US" dirty="0"/>
              <a:t>2 repetitions; 5 wells; 4 rows spaced at 30”</a:t>
            </a:r>
          </a:p>
          <a:p>
            <a:endParaRPr lang="en-US" dirty="0"/>
          </a:p>
        </p:txBody>
      </p:sp>
    </p:spTree>
    <p:extLst>
      <p:ext uri="{BB962C8B-B14F-4D97-AF65-F5344CB8AC3E}">
        <p14:creationId xmlns:p14="http://schemas.microsoft.com/office/powerpoint/2010/main" val="16902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Nitrate </a:t>
            </a:r>
            <a:r>
              <a:rPr lang="en-US" dirty="0" err="1"/>
              <a:t>Lysimeter</a:t>
            </a:r>
            <a:r>
              <a:rPr lang="en-US" dirty="0"/>
              <a:t> Well Study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8424200"/>
              </p:ext>
            </p:extLst>
          </p:nvPr>
        </p:nvGraphicFramePr>
        <p:xfrm>
          <a:off x="1981200" y="1600200"/>
          <a:ext cx="8229600" cy="45274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806047" y="4441371"/>
            <a:ext cx="807522" cy="369332"/>
          </a:xfrm>
          <a:prstGeom prst="rect">
            <a:avLst/>
          </a:prstGeom>
          <a:noFill/>
        </p:spPr>
        <p:txBody>
          <a:bodyPr wrap="square" rtlCol="0">
            <a:spAutoFit/>
          </a:bodyPr>
          <a:lstStyle/>
          <a:p>
            <a:r>
              <a:rPr lang="en-US" dirty="0"/>
              <a:t>+54.0</a:t>
            </a:r>
          </a:p>
        </p:txBody>
      </p:sp>
      <p:sp>
        <p:nvSpPr>
          <p:cNvPr id="6" name="TextBox 5"/>
          <p:cNvSpPr txBox="1"/>
          <p:nvPr/>
        </p:nvSpPr>
        <p:spPr>
          <a:xfrm rot="16200000">
            <a:off x="894191" y="3417918"/>
            <a:ext cx="2416239" cy="369332"/>
          </a:xfrm>
          <a:prstGeom prst="rect">
            <a:avLst/>
          </a:prstGeom>
          <a:noFill/>
        </p:spPr>
        <p:txBody>
          <a:bodyPr wrap="none" rtlCol="0">
            <a:spAutoFit/>
          </a:bodyPr>
          <a:lstStyle/>
          <a:p>
            <a:r>
              <a:rPr lang="en-US" dirty="0">
                <a:solidFill>
                  <a:schemeClr val="bg1"/>
                </a:solidFill>
              </a:rPr>
              <a:t>Corn – Bushels per Acre</a:t>
            </a:r>
          </a:p>
        </p:txBody>
      </p:sp>
    </p:spTree>
    <p:extLst>
      <p:ext uri="{BB962C8B-B14F-4D97-AF65-F5344CB8AC3E}">
        <p14:creationId xmlns:p14="http://schemas.microsoft.com/office/powerpoint/2010/main" val="186973960"/>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312" y="536"/>
            <a:ext cx="6912660" cy="1143000"/>
          </a:xfrm>
        </p:spPr>
        <p:txBody>
          <a:bodyPr>
            <a:normAutofit fontScale="90000"/>
          </a:bodyPr>
          <a:lstStyle/>
          <a:p>
            <a:r>
              <a:rPr lang="en-US" dirty="0"/>
              <a:t>Nitrates (Environmental Impact of Nitrogen)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6603287"/>
              </p:ext>
            </p:extLst>
          </p:nvPr>
        </p:nvGraphicFramePr>
        <p:xfrm>
          <a:off x="1981200" y="1433946"/>
          <a:ext cx="8532421" cy="468184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493625" y="5917810"/>
            <a:ext cx="2588868" cy="3829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bg1"/>
                </a:solidFill>
              </a:rPr>
              <a:t>Source: Arise  Research &amp; Discovery, 2014</a:t>
            </a:r>
          </a:p>
          <a:p>
            <a:r>
              <a:rPr lang="en-US" sz="800" dirty="0">
                <a:solidFill>
                  <a:schemeClr val="bg1"/>
                </a:solidFill>
              </a:rPr>
              <a:t>Replicated 2 times</a:t>
            </a:r>
          </a:p>
          <a:p>
            <a:endParaRPr lang="en-US" sz="800" dirty="0">
              <a:solidFill>
                <a:schemeClr val="bg1"/>
              </a:solidFill>
            </a:endParaRPr>
          </a:p>
        </p:txBody>
      </p:sp>
      <p:sp>
        <p:nvSpPr>
          <p:cNvPr id="6" name="Rounded Rectangular Callout 5"/>
          <p:cNvSpPr/>
          <p:nvPr/>
        </p:nvSpPr>
        <p:spPr>
          <a:xfrm>
            <a:off x="9011438" y="1287560"/>
            <a:ext cx="1502182" cy="1708304"/>
          </a:xfrm>
          <a:prstGeom prst="wedgeRoundRectCallout">
            <a:avLst>
              <a:gd name="adj1" fmla="val -218593"/>
              <a:gd name="adj2" fmla="val 10056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Huge decrease in nitrates leached in this study</a:t>
            </a:r>
          </a:p>
        </p:txBody>
      </p:sp>
      <p:sp>
        <p:nvSpPr>
          <p:cNvPr id="7" name="Rounded Rectangular Callout 6"/>
          <p:cNvSpPr/>
          <p:nvPr/>
        </p:nvSpPr>
        <p:spPr>
          <a:xfrm>
            <a:off x="9011438" y="1287560"/>
            <a:ext cx="1502182" cy="1708304"/>
          </a:xfrm>
          <a:prstGeom prst="wedgeRoundRectCallout">
            <a:avLst>
              <a:gd name="adj1" fmla="val -63211"/>
              <a:gd name="adj2" fmla="val 10619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4x decrease in nitrates leached in this study</a:t>
            </a:r>
          </a:p>
        </p:txBody>
      </p:sp>
    </p:spTree>
    <p:extLst>
      <p:ext uri="{BB962C8B-B14F-4D97-AF65-F5344CB8AC3E}">
        <p14:creationId xmlns:p14="http://schemas.microsoft.com/office/powerpoint/2010/main" val="175011324"/>
      </p:ext>
    </p:extLst>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25" y="1524001"/>
            <a:ext cx="10265275" cy="4571999"/>
          </a:xfrm>
        </p:spPr>
        <p:txBody>
          <a:bodyPr>
            <a:normAutofit/>
          </a:bodyPr>
          <a:lstStyle/>
          <a:p>
            <a:r>
              <a:rPr lang="en-US" sz="2400" dirty="0">
                <a:latin typeface="Century Gothic" panose="020B0502020202020204" pitchFamily="34" charset="0"/>
              </a:rPr>
              <a:t>Soil Amendment                                                                                     </a:t>
            </a:r>
          </a:p>
          <a:p>
            <a:pPr lvl="1"/>
            <a:r>
              <a:rPr lang="en-US" sz="2200" dirty="0">
                <a:latin typeface="Century Gothic" panose="020B0502020202020204" pitchFamily="34" charset="0"/>
              </a:rPr>
              <a:t>Dispersing Homogenous Granule Technology</a:t>
            </a:r>
          </a:p>
          <a:p>
            <a:pPr lvl="2"/>
            <a:r>
              <a:rPr lang="en-US" sz="2000" dirty="0">
                <a:latin typeface="Century Gothic" panose="020B0502020202020204" pitchFamily="34" charset="0"/>
              </a:rPr>
              <a:t> Thousands of sub particles = More surface area (activated)        </a:t>
            </a:r>
          </a:p>
          <a:p>
            <a:pPr lvl="1"/>
            <a:r>
              <a:rPr lang="en-US" sz="2200" dirty="0">
                <a:latin typeface="Century Gothic" panose="020B0502020202020204" pitchFamily="34" charset="0"/>
              </a:rPr>
              <a:t> 70% </a:t>
            </a:r>
            <a:r>
              <a:rPr lang="en-US" sz="2200" dirty="0" err="1">
                <a:latin typeface="Century Gothic" panose="020B0502020202020204" pitchFamily="34" charset="0"/>
              </a:rPr>
              <a:t>Humic</a:t>
            </a:r>
            <a:r>
              <a:rPr lang="en-US" sz="2200" dirty="0">
                <a:latin typeface="Century Gothic" panose="020B0502020202020204" pitchFamily="34" charset="0"/>
              </a:rPr>
              <a:t> acid - </a:t>
            </a:r>
            <a:r>
              <a:rPr lang="en-US" sz="2000" dirty="0">
                <a:solidFill>
                  <a:schemeClr val="tx1"/>
                </a:solidFill>
                <a:latin typeface="Century Gothic" panose="020B0502020202020204" pitchFamily="34" charset="0"/>
              </a:rPr>
              <a:t>contains all three humic components: </a:t>
            </a:r>
            <a:r>
              <a:rPr lang="en-US" sz="2000" dirty="0" err="1">
                <a:solidFill>
                  <a:schemeClr val="tx1"/>
                </a:solidFill>
                <a:latin typeface="Century Gothic" panose="020B0502020202020204" pitchFamily="34" charset="0"/>
              </a:rPr>
              <a:t>Fulvic</a:t>
            </a:r>
            <a:r>
              <a:rPr lang="en-US" sz="2000" dirty="0">
                <a:solidFill>
                  <a:schemeClr val="tx1"/>
                </a:solidFill>
                <a:latin typeface="Century Gothic" panose="020B0502020202020204" pitchFamily="34" charset="0"/>
              </a:rPr>
              <a:t>, Humic and </a:t>
            </a:r>
            <a:r>
              <a:rPr lang="en-US" sz="2000" dirty="0" err="1">
                <a:solidFill>
                  <a:schemeClr val="tx1"/>
                </a:solidFill>
                <a:latin typeface="Century Gothic" panose="020B0502020202020204" pitchFamily="34" charset="0"/>
              </a:rPr>
              <a:t>Humin</a:t>
            </a:r>
            <a:endParaRPr lang="en-US" sz="2000" dirty="0">
              <a:solidFill>
                <a:schemeClr val="tx1"/>
              </a:solidFill>
              <a:latin typeface="Century Gothic" panose="020B0502020202020204" pitchFamily="34" charset="0"/>
            </a:endParaRPr>
          </a:p>
          <a:p>
            <a:pPr lvl="1"/>
            <a:r>
              <a:rPr lang="en-US" sz="2000" dirty="0">
                <a:solidFill>
                  <a:schemeClr val="tx1"/>
                </a:solidFill>
                <a:latin typeface="Century Gothic" panose="020B0502020202020204" pitchFamily="34" charset="0"/>
              </a:rPr>
              <a:t> Important to getting full </a:t>
            </a:r>
            <a:r>
              <a:rPr lang="en-US" sz="2000" dirty="0" err="1">
                <a:solidFill>
                  <a:schemeClr val="tx1"/>
                </a:solidFill>
                <a:latin typeface="Century Gothic" panose="020B0502020202020204" pitchFamily="34" charset="0"/>
              </a:rPr>
              <a:t>humic</a:t>
            </a:r>
            <a:r>
              <a:rPr lang="en-US" sz="2000" dirty="0">
                <a:solidFill>
                  <a:schemeClr val="tx1"/>
                </a:solidFill>
                <a:latin typeface="Century Gothic" panose="020B0502020202020204" pitchFamily="34" charset="0"/>
              </a:rPr>
              <a:t> acid benefit</a:t>
            </a:r>
          </a:p>
          <a:p>
            <a:pPr lvl="2"/>
            <a:r>
              <a:rPr lang="en-US" sz="2000" dirty="0">
                <a:latin typeface="Century Gothic" panose="020B0502020202020204" pitchFamily="34" charset="0"/>
              </a:rPr>
              <a:t>Also contains ‘Humic acid precursor’ - Non-Humic Carbon, Organic Acids, (activator), Polysaccharides</a:t>
            </a:r>
          </a:p>
          <a:p>
            <a:pPr lvl="1"/>
            <a:r>
              <a:rPr lang="en-US" sz="2200" dirty="0">
                <a:latin typeface="Century Gothic" panose="020B0502020202020204" pitchFamily="34" charset="0"/>
              </a:rPr>
              <a:t>Easy to handle and use</a:t>
            </a:r>
          </a:p>
          <a:p>
            <a:pPr lvl="2"/>
            <a:r>
              <a:rPr lang="en-US" sz="2000" dirty="0">
                <a:latin typeface="Century Gothic" panose="020B0502020202020204" pitchFamily="34" charset="0"/>
              </a:rPr>
              <a:t>Blends with Dry Fertilizer, Spreads, available in a growing season</a:t>
            </a:r>
            <a:br>
              <a:rPr lang="en-US" dirty="0">
                <a:latin typeface="Century Gothic" panose="020B0502020202020204" pitchFamily="34" charset="0"/>
              </a:rPr>
            </a:br>
            <a:endParaRPr lang="en-US" dirty="0">
              <a:latin typeface="Century Gothic" panose="020B0502020202020204" pitchFamily="34" charset="0"/>
            </a:endParaRPr>
          </a:p>
        </p:txBody>
      </p:sp>
      <p:pic>
        <p:nvPicPr>
          <p:cNvPr id="6" name="Picture 5" descr="HumicDG_12-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25" y="435485"/>
            <a:ext cx="3641641" cy="9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155" y="5805670"/>
            <a:ext cx="1216317" cy="685880"/>
          </a:xfrm>
          <a:prstGeom prst="rect">
            <a:avLst/>
          </a:prstGeom>
        </p:spPr>
      </p:pic>
      <p:sp>
        <p:nvSpPr>
          <p:cNvPr id="8" name="TextBox 7"/>
          <p:cNvSpPr txBox="1"/>
          <p:nvPr/>
        </p:nvSpPr>
        <p:spPr>
          <a:xfrm>
            <a:off x="9618816" y="6491550"/>
            <a:ext cx="24352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www.AndersonsHumates.com</a:t>
            </a:r>
          </a:p>
        </p:txBody>
      </p:sp>
    </p:spTree>
    <p:extLst>
      <p:ext uri="{BB962C8B-B14F-4D97-AF65-F5344CB8AC3E}">
        <p14:creationId xmlns:p14="http://schemas.microsoft.com/office/powerpoint/2010/main" val="84213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D05B-8968-4BB5-A458-D332CCD0399A}"/>
              </a:ext>
            </a:extLst>
          </p:cNvPr>
          <p:cNvSpPr>
            <a:spLocks noGrp="1"/>
          </p:cNvSpPr>
          <p:nvPr>
            <p:ph type="title"/>
          </p:nvPr>
        </p:nvSpPr>
        <p:spPr>
          <a:xfrm>
            <a:off x="1231900" y="365127"/>
            <a:ext cx="10121900" cy="1325563"/>
          </a:xfrm>
        </p:spPr>
        <p:txBody>
          <a:bodyPr/>
          <a:lstStyle/>
          <a:p>
            <a:r>
              <a:rPr lang="en-US" dirty="0"/>
              <a:t> What powers </a:t>
            </a:r>
            <a:r>
              <a:rPr lang="en-US" dirty="0" err="1"/>
              <a:t>Humic</a:t>
            </a:r>
            <a:r>
              <a:rPr lang="en-US" dirty="0"/>
              <a:t> DG differently …..</a:t>
            </a:r>
          </a:p>
        </p:txBody>
      </p:sp>
      <p:sp>
        <p:nvSpPr>
          <p:cNvPr id="6" name="Slide Number Placeholder 5"/>
          <p:cNvSpPr>
            <a:spLocks noGrp="1"/>
          </p:cNvSpPr>
          <p:nvPr>
            <p:ph type="sldNum" sz="quarter" idx="12"/>
          </p:nvPr>
        </p:nvSpPr>
        <p:spPr/>
        <p:txBody>
          <a:bodyPr/>
          <a:lstStyle/>
          <a:p>
            <a:fld id="{E54FACE6-2166-4CD4-9939-29FAB863053E}" type="slidenum">
              <a:rPr lang="en-US" altLang="en-US"/>
              <a:pPr/>
              <a:t>37</a:t>
            </a:fld>
            <a:endParaRPr lang="en-US" altLang="en-US"/>
          </a:p>
        </p:txBody>
      </p:sp>
      <p:sp>
        <p:nvSpPr>
          <p:cNvPr id="22532" name="Text Box 4"/>
          <p:cNvSpPr txBox="1">
            <a:spLocks noChangeArrowheads="1"/>
          </p:cNvSpPr>
          <p:nvPr/>
        </p:nvSpPr>
        <p:spPr bwMode="auto">
          <a:xfrm>
            <a:off x="621430" y="1425576"/>
            <a:ext cx="1098249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6600" dirty="0">
                <a:solidFill>
                  <a:schemeClr val="accent2"/>
                </a:solidFill>
                <a:effectLst>
                  <a:outerShdw blurRad="38100" dist="38100" dir="2700000" algn="tl">
                    <a:srgbClr val="C0C0C0"/>
                  </a:outerShdw>
                </a:effectLst>
                <a:latin typeface="Trebuchet MS" panose="020B0603020202020204" pitchFamily="34" charset="0"/>
              </a:rPr>
              <a:t>Super fine particles of </a:t>
            </a:r>
          </a:p>
          <a:p>
            <a:pPr algn="ctr"/>
            <a:r>
              <a:rPr lang="en-US" altLang="en-US" sz="6600" dirty="0" err="1">
                <a:solidFill>
                  <a:schemeClr val="accent2"/>
                </a:solidFill>
                <a:effectLst>
                  <a:outerShdw blurRad="38100" dist="38100" dir="2700000" algn="tl">
                    <a:srgbClr val="C0C0C0"/>
                  </a:outerShdw>
                </a:effectLst>
                <a:latin typeface="Trebuchet MS" panose="020B0603020202020204" pitchFamily="34" charset="0"/>
              </a:rPr>
              <a:t>Humate</a:t>
            </a:r>
            <a:r>
              <a:rPr lang="en-US" altLang="en-US" sz="6600" dirty="0">
                <a:solidFill>
                  <a:schemeClr val="accent2"/>
                </a:solidFill>
                <a:effectLst>
                  <a:outerShdw blurRad="38100" dist="38100" dir="2700000" algn="tl">
                    <a:srgbClr val="C0C0C0"/>
                  </a:outerShdw>
                </a:effectLst>
                <a:latin typeface="Trebuchet MS" panose="020B0603020202020204" pitchFamily="34" charset="0"/>
              </a:rPr>
              <a:t> are most effective,</a:t>
            </a:r>
          </a:p>
          <a:p>
            <a:pPr algn="ctr"/>
            <a:r>
              <a:rPr lang="en-US" altLang="en-US" sz="6600" dirty="0">
                <a:solidFill>
                  <a:schemeClr val="accent2"/>
                </a:solidFill>
                <a:effectLst>
                  <a:outerShdw blurRad="38100" dist="38100" dir="2700000" algn="tl">
                    <a:srgbClr val="C0C0C0"/>
                  </a:outerShdw>
                </a:effectLst>
                <a:latin typeface="Trebuchet MS" panose="020B0603020202020204" pitchFamily="34" charset="0"/>
              </a:rPr>
              <a:t>but horrible to apply… So …</a:t>
            </a:r>
          </a:p>
        </p:txBody>
      </p:sp>
      <p:pic>
        <p:nvPicPr>
          <p:cNvPr id="7" name="Picture 6">
            <a:extLst>
              <a:ext uri="{FF2B5EF4-FFF2-40B4-BE49-F238E27FC236}">
                <a16:creationId xmlns:a16="http://schemas.microsoft.com/office/drawing/2014/main" id="{7071F9AF-23DE-476F-9074-73241C04D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155" y="5805670"/>
            <a:ext cx="1216317" cy="685880"/>
          </a:xfrm>
          <a:prstGeom prst="rect">
            <a:avLst/>
          </a:prstGeom>
        </p:spPr>
      </p:pic>
    </p:spTree>
    <p:extLst>
      <p:ext uri="{BB962C8B-B14F-4D97-AF65-F5344CB8AC3E}">
        <p14:creationId xmlns:p14="http://schemas.microsoft.com/office/powerpoint/2010/main" val="3211946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0"/>
          <p:cNvSpPr txBox="1">
            <a:spLocks noChangeArrowheads="1"/>
          </p:cNvSpPr>
          <p:nvPr/>
        </p:nvSpPr>
        <p:spPr bwMode="auto">
          <a:xfrm>
            <a:off x="0" y="4763616"/>
            <a:ext cx="12191999" cy="1384994"/>
          </a:xfrm>
          <a:prstGeom prst="rect">
            <a:avLst/>
          </a:prstGeom>
          <a:noFill/>
          <a:ln w="9525">
            <a:noFill/>
            <a:miter lim="800000"/>
            <a:headEnd/>
            <a:tailEnd/>
          </a:ln>
        </p:spPr>
        <p:txBody>
          <a:bodyPr wrap="square">
            <a:spAutoFit/>
          </a:bodyPr>
          <a:lstStyle/>
          <a:p>
            <a:pPr algn="ctr"/>
            <a:r>
              <a:rPr lang="en-US" altLang="ja-JP" sz="2800" dirty="0">
                <a:solidFill>
                  <a:schemeClr val="bg1"/>
                </a:solidFill>
                <a:latin typeface="Century Gothic" panose="020B0502020202020204" pitchFamily="34" charset="0"/>
              </a:rPr>
              <a:t>Sub Particle Size</a:t>
            </a:r>
          </a:p>
          <a:p>
            <a:pPr algn="ctr"/>
            <a:r>
              <a:rPr lang="en-US" altLang="ja-JP" sz="2800" dirty="0">
                <a:solidFill>
                  <a:schemeClr val="bg1"/>
                </a:solidFill>
                <a:latin typeface="Century Gothic" panose="020B0502020202020204" pitchFamily="34" charset="0"/>
              </a:rPr>
              <a:t>Self Incorporation</a:t>
            </a:r>
          </a:p>
          <a:p>
            <a:pPr algn="ctr"/>
            <a:r>
              <a:rPr lang="en-US" altLang="ja-JP" sz="2800" dirty="0">
                <a:solidFill>
                  <a:schemeClr val="bg1"/>
                </a:solidFill>
                <a:latin typeface="Century Gothic" panose="020B0502020202020204" pitchFamily="34" charset="0"/>
              </a:rPr>
              <a:t>Dual Carbon Source</a:t>
            </a:r>
            <a:endParaRPr lang="en-US" sz="1600" dirty="0">
              <a:solidFill>
                <a:schemeClr val="bg1"/>
              </a:solidFill>
              <a:latin typeface="Century Gothic" panose="020B0502020202020204" pitchFamily="34" charset="0"/>
            </a:endParaRPr>
          </a:p>
        </p:txBody>
      </p:sp>
      <p:pic>
        <p:nvPicPr>
          <p:cNvPr id="14" name="Picture 6" descr="HumicDGGranules"/>
          <p:cNvPicPr>
            <a:picLocks noChangeAspect="1" noChangeArrowheads="1"/>
          </p:cNvPicPr>
          <p:nvPr/>
        </p:nvPicPr>
        <p:blipFill>
          <a:blip r:embed="rId3" cstate="print"/>
          <a:srcRect/>
          <a:stretch>
            <a:fillRect/>
          </a:stretch>
        </p:blipFill>
        <p:spPr bwMode="auto">
          <a:xfrm>
            <a:off x="3322583" y="1891803"/>
            <a:ext cx="5546831" cy="3011393"/>
          </a:xfrm>
          <a:prstGeom prst="rect">
            <a:avLst/>
          </a:prstGeom>
          <a:noFill/>
          <a:ln w="9525">
            <a:noFill/>
            <a:miter lim="800000"/>
            <a:headEnd/>
            <a:tailEnd/>
          </a:ln>
        </p:spPr>
      </p:pic>
      <p:sp>
        <p:nvSpPr>
          <p:cNvPr id="12" name="Title 1"/>
          <p:cNvSpPr>
            <a:spLocks noGrp="1"/>
          </p:cNvSpPr>
          <p:nvPr>
            <p:ph type="title"/>
          </p:nvPr>
        </p:nvSpPr>
        <p:spPr>
          <a:noFill/>
        </p:spPr>
        <p:txBody>
          <a:bodyPr anchor="t">
            <a:noAutofit/>
          </a:bodyPr>
          <a:lstStyle/>
          <a:p>
            <a:r>
              <a:rPr lang="en-US" sz="4000" dirty="0">
                <a:latin typeface="Century Gothic" panose="020B0502020202020204" pitchFamily="34" charset="0"/>
              </a:rPr>
              <a:t>Humic DG and Black Gypsum DG:</a:t>
            </a:r>
            <a:br>
              <a:rPr lang="en-US" sz="4000" dirty="0">
                <a:latin typeface="Century Gothic" panose="020B0502020202020204" pitchFamily="34" charset="0"/>
              </a:rPr>
            </a:br>
            <a:r>
              <a:rPr lang="en-US" sz="4000" dirty="0">
                <a:latin typeface="Century Gothic" panose="020B0502020202020204" pitchFamily="34" charset="0"/>
              </a:rPr>
              <a:t>What Drives Efficiency?</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6351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25100" y="6553200"/>
            <a:ext cx="293688" cy="293688"/>
          </a:xfrm>
          <a:prstGeom prst="ellipse">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75" name="Slide Number Placeholder 5"/>
          <p:cNvSpPr txBox="1">
            <a:spLocks/>
          </p:cNvSpPr>
          <p:nvPr/>
        </p:nvSpPr>
        <p:spPr bwMode="auto">
          <a:xfrm>
            <a:off x="10274300" y="6546850"/>
            <a:ext cx="393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81380D80-05C4-4977-BA17-B1D5B1000D79}" type="slidenum">
              <a:rPr lang="en-US" altLang="en-US" sz="1400" b="1">
                <a:solidFill>
                  <a:prstClr val="white"/>
                </a:solidFill>
                <a:cs typeface="Arial" panose="020B0604020202020204" pitchFamily="34" charset="0"/>
              </a:rPr>
              <a:pPr algn="ctr" eaLnBrk="1" hangingPunct="1"/>
              <a:t>39</a:t>
            </a:fld>
            <a:endParaRPr lang="en-US" altLang="en-US" sz="1400" b="1">
              <a:solidFill>
                <a:prstClr val="white"/>
              </a:solidFill>
              <a:cs typeface="Arial" panose="020B0604020202020204" pitchFamily="34" charset="0"/>
            </a:endParaRPr>
          </a:p>
        </p:txBody>
      </p:sp>
      <p:sp>
        <p:nvSpPr>
          <p:cNvPr id="3077" name="Rectangle 5"/>
          <p:cNvSpPr>
            <a:spLocks noChangeArrowheads="1"/>
          </p:cNvSpPr>
          <p:nvPr/>
        </p:nvSpPr>
        <p:spPr bwMode="auto">
          <a:xfrm>
            <a:off x="1890713" y="4249738"/>
            <a:ext cx="8704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prstClr val="black"/>
              </a:solidFill>
              <a:cs typeface="Arial" panose="020B0604020202020204" pitchFamily="34" charset="0"/>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1" y="2668589"/>
            <a:ext cx="309563"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Text Box 7"/>
          <p:cNvSpPr txBox="1">
            <a:spLocks noChangeArrowheads="1"/>
          </p:cNvSpPr>
          <p:nvPr/>
        </p:nvSpPr>
        <p:spPr bwMode="auto">
          <a:xfrm>
            <a:off x="2000251" y="4189770"/>
            <a:ext cx="8175625" cy="1565275"/>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dirty="0">
                <a:solidFill>
                  <a:schemeClr val="bg1"/>
                </a:solidFill>
                <a:latin typeface="Trebuchet MS" panose="020B0603020202020204" pitchFamily="34" charset="0"/>
                <a:cs typeface="Arial" panose="020B0604020202020204" pitchFamily="34" charset="0"/>
              </a:rPr>
              <a:t>Immediate Phase Change for enhanced soil-based delivery</a:t>
            </a:r>
          </a:p>
        </p:txBody>
      </p:sp>
      <p:sp>
        <p:nvSpPr>
          <p:cNvPr id="8200" name="Text Box 8"/>
          <p:cNvSpPr txBox="1">
            <a:spLocks noChangeArrowheads="1"/>
          </p:cNvSpPr>
          <p:nvPr/>
        </p:nvSpPr>
        <p:spPr bwMode="auto">
          <a:xfrm>
            <a:off x="6088063" y="1976439"/>
            <a:ext cx="1473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8000">
                <a:solidFill>
                  <a:prstClr val="black"/>
                </a:solidFill>
                <a:effectLst>
                  <a:outerShdw blurRad="38100" dist="38100" dir="2700000" algn="tl">
                    <a:srgbClr val="C0C0C0"/>
                  </a:outerShdw>
                </a:effectLst>
                <a:latin typeface="Trebuchet MS" pitchFamily="34" charset="0"/>
                <a:cs typeface="Arial" pitchFamily="34" charset="0"/>
              </a:rPr>
              <a:t>+</a:t>
            </a:r>
          </a:p>
        </p:txBody>
      </p:sp>
      <p:sp>
        <p:nvSpPr>
          <p:cNvPr id="3081" name="Text Box 9"/>
          <p:cNvSpPr txBox="1">
            <a:spLocks noChangeArrowheads="1"/>
          </p:cNvSpPr>
          <p:nvPr/>
        </p:nvSpPr>
        <p:spPr bwMode="auto">
          <a:xfrm>
            <a:off x="6565901" y="1758950"/>
            <a:ext cx="2301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solidFill>
                  <a:schemeClr val="bg1"/>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Rainfall </a:t>
            </a:r>
            <a:br>
              <a:rPr lang="en-US" altLang="en-US" sz="2800" dirty="0">
                <a:solidFill>
                  <a:schemeClr val="bg1"/>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br>
            <a:r>
              <a:rPr lang="en-US" altLang="en-US" sz="2800" dirty="0">
                <a:solidFill>
                  <a:schemeClr val="bg1"/>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or Irrigation</a:t>
            </a:r>
          </a:p>
        </p:txBody>
      </p:sp>
      <p:sp>
        <p:nvSpPr>
          <p:cNvPr id="8202" name="Text Box 10"/>
          <p:cNvSpPr txBox="1">
            <a:spLocks noChangeArrowheads="1"/>
          </p:cNvSpPr>
          <p:nvPr/>
        </p:nvSpPr>
        <p:spPr bwMode="auto">
          <a:xfrm>
            <a:off x="8675688" y="1987551"/>
            <a:ext cx="1473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8000">
                <a:solidFill>
                  <a:prstClr val="black"/>
                </a:solidFill>
                <a:effectLst>
                  <a:outerShdw blurRad="38100" dist="38100" dir="2700000" algn="tl">
                    <a:srgbClr val="C0C0C0"/>
                  </a:outerShdw>
                </a:effectLst>
                <a:latin typeface="Trebuchet MS" pitchFamily="34" charset="0"/>
                <a:cs typeface="Arial" pitchFamily="34" charset="0"/>
              </a:rPr>
              <a:t>=</a:t>
            </a:r>
          </a:p>
        </p:txBody>
      </p:sp>
      <p:pic>
        <p:nvPicPr>
          <p:cNvPr id="1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51" y="1885951"/>
            <a:ext cx="23622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2534738" y="2557417"/>
            <a:ext cx="35173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800" dirty="0">
                <a:solidFill>
                  <a:schemeClr val="accent6">
                    <a:lumMod val="50000"/>
                  </a:schemeClr>
                </a:solidFill>
                <a:effectLst>
                  <a:outerShdw blurRad="38100" dist="38100" dir="2700000" algn="tl">
                    <a:srgbClr val="C0C0C0"/>
                  </a:outerShdw>
                </a:effectLst>
                <a:latin typeface="Trebuchet MS" panose="020B0603020202020204" pitchFamily="34" charset="0"/>
              </a:rPr>
              <a:t>Formulation</a:t>
            </a:r>
          </a:p>
        </p:txBody>
      </p:sp>
    </p:spTree>
    <p:extLst>
      <p:ext uri="{BB962C8B-B14F-4D97-AF65-F5344CB8AC3E}">
        <p14:creationId xmlns:p14="http://schemas.microsoft.com/office/powerpoint/2010/main" val="3094863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683" y="223043"/>
            <a:ext cx="8229600" cy="1143000"/>
          </a:xfrm>
        </p:spPr>
        <p:txBody>
          <a:bodyPr>
            <a:normAutofit/>
          </a:bodyPr>
          <a:lstStyle/>
          <a:p>
            <a:r>
              <a:rPr lang="en-US" sz="4800" dirty="0"/>
              <a:t>Essential Mineral Nutrients</a:t>
            </a:r>
          </a:p>
        </p:txBody>
      </p:sp>
      <p:sp>
        <p:nvSpPr>
          <p:cNvPr id="3" name="Content Placeholder 2"/>
          <p:cNvSpPr>
            <a:spLocks noGrp="1"/>
          </p:cNvSpPr>
          <p:nvPr>
            <p:ph idx="1"/>
          </p:nvPr>
        </p:nvSpPr>
        <p:spPr>
          <a:xfrm>
            <a:off x="520262" y="1545022"/>
            <a:ext cx="11114690" cy="4747102"/>
          </a:xfrm>
        </p:spPr>
        <p:txBody>
          <a:bodyPr>
            <a:normAutofit/>
          </a:bodyPr>
          <a:lstStyle/>
          <a:p>
            <a:r>
              <a:rPr lang="en-US" sz="4400" dirty="0"/>
              <a:t>Soils supply plants with the mineral nutrients they need for optimum growth.</a:t>
            </a:r>
          </a:p>
          <a:p>
            <a:pPr lvl="1"/>
            <a:r>
              <a:rPr lang="en-US" sz="4000" dirty="0"/>
              <a:t>Macronutrients: needed in large amounts</a:t>
            </a:r>
          </a:p>
          <a:p>
            <a:pPr lvl="2"/>
            <a:r>
              <a:rPr lang="en-US" sz="3600" dirty="0"/>
              <a:t>P, K, Ca, Mg, S</a:t>
            </a:r>
          </a:p>
          <a:p>
            <a:pPr lvl="1"/>
            <a:r>
              <a:rPr lang="en-US" sz="4000" dirty="0"/>
              <a:t>Micronutrients: needed in small amounts</a:t>
            </a:r>
          </a:p>
          <a:p>
            <a:pPr lvl="2"/>
            <a:r>
              <a:rPr lang="en-US" sz="3600" dirty="0"/>
              <a:t>Cu, Co, Fe, </a:t>
            </a:r>
            <a:r>
              <a:rPr lang="en-US" sz="3600" dirty="0" err="1"/>
              <a:t>Mn</a:t>
            </a:r>
            <a:r>
              <a:rPr lang="en-US" sz="3600" dirty="0"/>
              <a:t>, Ni, Zn, B, Cl, Mo</a:t>
            </a:r>
          </a:p>
        </p:txBody>
      </p:sp>
      <p:sp>
        <p:nvSpPr>
          <p:cNvPr id="5" name="TextBox 4"/>
          <p:cNvSpPr txBox="1"/>
          <p:nvPr/>
        </p:nvSpPr>
        <p:spPr>
          <a:xfrm>
            <a:off x="0" y="6194104"/>
            <a:ext cx="5324168" cy="276999"/>
          </a:xfrm>
          <a:prstGeom prst="rect">
            <a:avLst/>
          </a:prstGeom>
          <a:noFill/>
        </p:spPr>
        <p:txBody>
          <a:bodyPr wrap="square" rtlCol="0">
            <a:spAutoFit/>
          </a:bodyPr>
          <a:lstStyle/>
          <a:p>
            <a:r>
              <a:rPr lang="en-US" sz="1200" dirty="0">
                <a:solidFill>
                  <a:schemeClr val="bg1"/>
                </a:solidFill>
              </a:rPr>
              <a:t>Brady &amp; Weil, </a:t>
            </a:r>
            <a:r>
              <a:rPr lang="en-US" sz="1200" i="1" dirty="0">
                <a:solidFill>
                  <a:schemeClr val="bg1"/>
                </a:solidFill>
              </a:rPr>
              <a:t>The Nature and Properties of Soils, pg  7</a:t>
            </a:r>
          </a:p>
        </p:txBody>
      </p:sp>
    </p:spTree>
    <p:extLst>
      <p:ext uri="{BB962C8B-B14F-4D97-AF65-F5344CB8AC3E}">
        <p14:creationId xmlns:p14="http://schemas.microsoft.com/office/powerpoint/2010/main" val="368325481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4D9CD4BB-5D8F-4359-8482-2CDA58F4D051}" type="slidenum">
              <a:rPr lang="en-US" altLang="en-US"/>
              <a:pPr/>
              <a:t>40</a:t>
            </a:fld>
            <a:endParaRPr lang="en-US" altLang="en-US"/>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1999" cy="838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2895600"/>
            <a:ext cx="582612"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42507">
            <a:off x="3429001" y="2874964"/>
            <a:ext cx="6254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563" y="2781300"/>
            <a:ext cx="309562"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27432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763" y="2814639"/>
            <a:ext cx="309562"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28956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63" y="2789239"/>
            <a:ext cx="309562"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29718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27432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29718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27432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27432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1" y="28194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6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26670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6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27432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6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1" y="3124200"/>
            <a:ext cx="3095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6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838201"/>
            <a:ext cx="23622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6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114800"/>
            <a:ext cx="4095750"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65" name="Text Box 21"/>
          <p:cNvSpPr txBox="1">
            <a:spLocks noChangeArrowheads="1"/>
          </p:cNvSpPr>
          <p:nvPr/>
        </p:nvSpPr>
        <p:spPr bwMode="auto">
          <a:xfrm>
            <a:off x="2192554" y="1792289"/>
            <a:ext cx="32317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May persist for weeks</a:t>
            </a:r>
            <a:br>
              <a:rPr lang="en-US" altLang="en-US" sz="2400" b="1"/>
            </a:br>
            <a:r>
              <a:rPr lang="en-US" altLang="en-US" sz="2400" b="1"/>
              <a:t>or longer on the surface</a:t>
            </a:r>
          </a:p>
        </p:txBody>
      </p:sp>
      <p:pic>
        <p:nvPicPr>
          <p:cNvPr id="5736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685800"/>
            <a:ext cx="303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9380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ipe(down)">
                                      <p:cBhvr>
                                        <p:cTn id="7" dur="580">
                                          <p:stCondLst>
                                            <p:cond delay="0"/>
                                          </p:stCondLst>
                                        </p:cTn>
                                        <p:tgtEl>
                                          <p:spTgt spid="57347"/>
                                        </p:tgtEl>
                                      </p:cBhvr>
                                    </p:animEffect>
                                    <p:anim calcmode="lin" valueType="num">
                                      <p:cBhvr>
                                        <p:cTn id="8" dur="1822" tmFilter="0,0; 0.14,0.36; 0.43,0.73; 0.71,0.91; 1.0,1.0">
                                          <p:stCondLst>
                                            <p:cond delay="0"/>
                                          </p:stCondLst>
                                        </p:cTn>
                                        <p:tgtEl>
                                          <p:spTgt spid="573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3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3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3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347"/>
                                        </p:tgtEl>
                                        <p:attrNameLst>
                                          <p:attrName>ppt_y</p:attrName>
                                        </p:attrNameLst>
                                      </p:cBhvr>
                                      <p:tavLst>
                                        <p:tav tm="0" fmla="#ppt_y-sin(pi*$)/81">
                                          <p:val>
                                            <p:fltVal val="0"/>
                                          </p:val>
                                        </p:tav>
                                        <p:tav tm="100000">
                                          <p:val>
                                            <p:fltVal val="1"/>
                                          </p:val>
                                        </p:tav>
                                      </p:tavLst>
                                    </p:anim>
                                    <p:animScale>
                                      <p:cBhvr>
                                        <p:cTn id="13" dur="26">
                                          <p:stCondLst>
                                            <p:cond delay="650"/>
                                          </p:stCondLst>
                                        </p:cTn>
                                        <p:tgtEl>
                                          <p:spTgt spid="57347"/>
                                        </p:tgtEl>
                                      </p:cBhvr>
                                      <p:to x="100000" y="60000"/>
                                    </p:animScale>
                                    <p:animScale>
                                      <p:cBhvr>
                                        <p:cTn id="14" dur="166" decel="50000">
                                          <p:stCondLst>
                                            <p:cond delay="676"/>
                                          </p:stCondLst>
                                        </p:cTn>
                                        <p:tgtEl>
                                          <p:spTgt spid="57347"/>
                                        </p:tgtEl>
                                      </p:cBhvr>
                                      <p:to x="100000" y="100000"/>
                                    </p:animScale>
                                    <p:animScale>
                                      <p:cBhvr>
                                        <p:cTn id="15" dur="26">
                                          <p:stCondLst>
                                            <p:cond delay="1312"/>
                                          </p:stCondLst>
                                        </p:cTn>
                                        <p:tgtEl>
                                          <p:spTgt spid="57347"/>
                                        </p:tgtEl>
                                      </p:cBhvr>
                                      <p:to x="100000" y="80000"/>
                                    </p:animScale>
                                    <p:animScale>
                                      <p:cBhvr>
                                        <p:cTn id="16" dur="166" decel="50000">
                                          <p:stCondLst>
                                            <p:cond delay="1338"/>
                                          </p:stCondLst>
                                        </p:cTn>
                                        <p:tgtEl>
                                          <p:spTgt spid="57347"/>
                                        </p:tgtEl>
                                      </p:cBhvr>
                                      <p:to x="100000" y="100000"/>
                                    </p:animScale>
                                    <p:animScale>
                                      <p:cBhvr>
                                        <p:cTn id="17" dur="26">
                                          <p:stCondLst>
                                            <p:cond delay="1642"/>
                                          </p:stCondLst>
                                        </p:cTn>
                                        <p:tgtEl>
                                          <p:spTgt spid="57347"/>
                                        </p:tgtEl>
                                      </p:cBhvr>
                                      <p:to x="100000" y="90000"/>
                                    </p:animScale>
                                    <p:animScale>
                                      <p:cBhvr>
                                        <p:cTn id="18" dur="166" decel="50000">
                                          <p:stCondLst>
                                            <p:cond delay="1668"/>
                                          </p:stCondLst>
                                        </p:cTn>
                                        <p:tgtEl>
                                          <p:spTgt spid="57347"/>
                                        </p:tgtEl>
                                      </p:cBhvr>
                                      <p:to x="100000" y="100000"/>
                                    </p:animScale>
                                    <p:animScale>
                                      <p:cBhvr>
                                        <p:cTn id="19" dur="26">
                                          <p:stCondLst>
                                            <p:cond delay="1808"/>
                                          </p:stCondLst>
                                        </p:cTn>
                                        <p:tgtEl>
                                          <p:spTgt spid="57347"/>
                                        </p:tgtEl>
                                      </p:cBhvr>
                                      <p:to x="100000" y="95000"/>
                                    </p:animScale>
                                    <p:animScale>
                                      <p:cBhvr>
                                        <p:cTn id="20" dur="166" decel="50000">
                                          <p:stCondLst>
                                            <p:cond delay="1834"/>
                                          </p:stCondLst>
                                        </p:cTn>
                                        <p:tgtEl>
                                          <p:spTgt spid="57347"/>
                                        </p:tgtEl>
                                      </p:cBhvr>
                                      <p:to x="100000" y="100000"/>
                                    </p:animScale>
                                  </p:childTnLst>
                                </p:cTn>
                              </p:par>
                              <p:par>
                                <p:cTn id="21" presetID="26" presetClass="entr" presetSubtype="0" fill="hold" nodeType="withEffect">
                                  <p:stCondLst>
                                    <p:cond delay="600"/>
                                  </p:stCondLst>
                                  <p:childTnLst>
                                    <p:set>
                                      <p:cBhvr>
                                        <p:cTn id="22" dur="1" fill="hold">
                                          <p:stCondLst>
                                            <p:cond delay="0"/>
                                          </p:stCondLst>
                                        </p:cTn>
                                        <p:tgtEl>
                                          <p:spTgt spid="57348"/>
                                        </p:tgtEl>
                                        <p:attrNameLst>
                                          <p:attrName>style.visibility</p:attrName>
                                        </p:attrNameLst>
                                      </p:cBhvr>
                                      <p:to>
                                        <p:strVal val="visible"/>
                                      </p:to>
                                    </p:set>
                                    <p:animEffect transition="in" filter="wipe(down)">
                                      <p:cBhvr>
                                        <p:cTn id="23" dur="580">
                                          <p:stCondLst>
                                            <p:cond delay="0"/>
                                          </p:stCondLst>
                                        </p:cTn>
                                        <p:tgtEl>
                                          <p:spTgt spid="57348"/>
                                        </p:tgtEl>
                                      </p:cBhvr>
                                    </p:animEffect>
                                    <p:anim calcmode="lin" valueType="num">
                                      <p:cBhvr>
                                        <p:cTn id="24" dur="1822" tmFilter="0,0; 0.14,0.36; 0.43,0.73; 0.71,0.91; 1.0,1.0">
                                          <p:stCondLst>
                                            <p:cond delay="0"/>
                                          </p:stCondLst>
                                        </p:cTn>
                                        <p:tgtEl>
                                          <p:spTgt spid="5734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734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734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734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7348"/>
                                        </p:tgtEl>
                                        <p:attrNameLst>
                                          <p:attrName>ppt_y</p:attrName>
                                        </p:attrNameLst>
                                      </p:cBhvr>
                                      <p:tavLst>
                                        <p:tav tm="0" fmla="#ppt_y-sin(pi*$)/81">
                                          <p:val>
                                            <p:fltVal val="0"/>
                                          </p:val>
                                        </p:tav>
                                        <p:tav tm="100000">
                                          <p:val>
                                            <p:fltVal val="1"/>
                                          </p:val>
                                        </p:tav>
                                      </p:tavLst>
                                    </p:anim>
                                    <p:animScale>
                                      <p:cBhvr>
                                        <p:cTn id="29" dur="26">
                                          <p:stCondLst>
                                            <p:cond delay="650"/>
                                          </p:stCondLst>
                                        </p:cTn>
                                        <p:tgtEl>
                                          <p:spTgt spid="57348"/>
                                        </p:tgtEl>
                                      </p:cBhvr>
                                      <p:to x="100000" y="60000"/>
                                    </p:animScale>
                                    <p:animScale>
                                      <p:cBhvr>
                                        <p:cTn id="30" dur="166" decel="50000">
                                          <p:stCondLst>
                                            <p:cond delay="676"/>
                                          </p:stCondLst>
                                        </p:cTn>
                                        <p:tgtEl>
                                          <p:spTgt spid="57348"/>
                                        </p:tgtEl>
                                      </p:cBhvr>
                                      <p:to x="100000" y="100000"/>
                                    </p:animScale>
                                    <p:animScale>
                                      <p:cBhvr>
                                        <p:cTn id="31" dur="26">
                                          <p:stCondLst>
                                            <p:cond delay="1312"/>
                                          </p:stCondLst>
                                        </p:cTn>
                                        <p:tgtEl>
                                          <p:spTgt spid="57348"/>
                                        </p:tgtEl>
                                      </p:cBhvr>
                                      <p:to x="100000" y="80000"/>
                                    </p:animScale>
                                    <p:animScale>
                                      <p:cBhvr>
                                        <p:cTn id="32" dur="166" decel="50000">
                                          <p:stCondLst>
                                            <p:cond delay="1338"/>
                                          </p:stCondLst>
                                        </p:cTn>
                                        <p:tgtEl>
                                          <p:spTgt spid="57348"/>
                                        </p:tgtEl>
                                      </p:cBhvr>
                                      <p:to x="100000" y="100000"/>
                                    </p:animScale>
                                    <p:animScale>
                                      <p:cBhvr>
                                        <p:cTn id="33" dur="26">
                                          <p:stCondLst>
                                            <p:cond delay="1642"/>
                                          </p:stCondLst>
                                        </p:cTn>
                                        <p:tgtEl>
                                          <p:spTgt spid="57348"/>
                                        </p:tgtEl>
                                      </p:cBhvr>
                                      <p:to x="100000" y="90000"/>
                                    </p:animScale>
                                    <p:animScale>
                                      <p:cBhvr>
                                        <p:cTn id="34" dur="166" decel="50000">
                                          <p:stCondLst>
                                            <p:cond delay="1668"/>
                                          </p:stCondLst>
                                        </p:cTn>
                                        <p:tgtEl>
                                          <p:spTgt spid="57348"/>
                                        </p:tgtEl>
                                      </p:cBhvr>
                                      <p:to x="100000" y="100000"/>
                                    </p:animScale>
                                    <p:animScale>
                                      <p:cBhvr>
                                        <p:cTn id="35" dur="26">
                                          <p:stCondLst>
                                            <p:cond delay="1808"/>
                                          </p:stCondLst>
                                        </p:cTn>
                                        <p:tgtEl>
                                          <p:spTgt spid="57348"/>
                                        </p:tgtEl>
                                      </p:cBhvr>
                                      <p:to x="100000" y="95000"/>
                                    </p:animScale>
                                    <p:animScale>
                                      <p:cBhvr>
                                        <p:cTn id="36" dur="166" decel="50000">
                                          <p:stCondLst>
                                            <p:cond delay="1834"/>
                                          </p:stCondLst>
                                        </p:cTn>
                                        <p:tgtEl>
                                          <p:spTgt spid="57348"/>
                                        </p:tgtEl>
                                      </p:cBhvr>
                                      <p:to x="100000" y="100000"/>
                                    </p:animScale>
                                  </p:childTnLst>
                                </p:cTn>
                              </p:par>
                            </p:childTnLst>
                          </p:cTn>
                        </p:par>
                        <p:par>
                          <p:cTn id="37" fill="hold" nodeType="afterGroup">
                            <p:stCondLst>
                              <p:cond delay="2600"/>
                            </p:stCondLst>
                            <p:childTnLst>
                              <p:par>
                                <p:cTn id="38" presetID="2" presetClass="entr" presetSubtype="1" fill="hold" nodeType="afterEffect">
                                  <p:stCondLst>
                                    <p:cond delay="0"/>
                                  </p:stCondLst>
                                  <p:childTnLst>
                                    <p:set>
                                      <p:cBhvr>
                                        <p:cTn id="39" dur="1" fill="hold">
                                          <p:stCondLst>
                                            <p:cond delay="0"/>
                                          </p:stCondLst>
                                        </p:cTn>
                                        <p:tgtEl>
                                          <p:spTgt spid="57349"/>
                                        </p:tgtEl>
                                        <p:attrNameLst>
                                          <p:attrName>style.visibility</p:attrName>
                                        </p:attrNameLst>
                                      </p:cBhvr>
                                      <p:to>
                                        <p:strVal val="visible"/>
                                      </p:to>
                                    </p:set>
                                    <p:anim calcmode="lin" valueType="num">
                                      <p:cBhvr additive="base">
                                        <p:cTn id="40" dur="700" fill="hold"/>
                                        <p:tgtEl>
                                          <p:spTgt spid="57349"/>
                                        </p:tgtEl>
                                        <p:attrNameLst>
                                          <p:attrName>ppt_x</p:attrName>
                                        </p:attrNameLst>
                                      </p:cBhvr>
                                      <p:tavLst>
                                        <p:tav tm="0">
                                          <p:val>
                                            <p:strVal val="#ppt_x"/>
                                          </p:val>
                                        </p:tav>
                                        <p:tav tm="100000">
                                          <p:val>
                                            <p:strVal val="#ppt_x"/>
                                          </p:val>
                                        </p:tav>
                                      </p:tavLst>
                                    </p:anim>
                                    <p:anim calcmode="lin" valueType="num">
                                      <p:cBhvr additive="base">
                                        <p:cTn id="41" dur="700" fill="hold"/>
                                        <p:tgtEl>
                                          <p:spTgt spid="57349"/>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600"/>
                                  </p:stCondLst>
                                  <p:childTnLst>
                                    <p:set>
                                      <p:cBhvr>
                                        <p:cTn id="43" dur="1" fill="hold">
                                          <p:stCondLst>
                                            <p:cond delay="0"/>
                                          </p:stCondLst>
                                        </p:cTn>
                                        <p:tgtEl>
                                          <p:spTgt spid="57350"/>
                                        </p:tgtEl>
                                        <p:attrNameLst>
                                          <p:attrName>style.visibility</p:attrName>
                                        </p:attrNameLst>
                                      </p:cBhvr>
                                      <p:to>
                                        <p:strVal val="visible"/>
                                      </p:to>
                                    </p:set>
                                    <p:anim calcmode="lin" valueType="num">
                                      <p:cBhvr additive="base">
                                        <p:cTn id="44" dur="700" fill="hold"/>
                                        <p:tgtEl>
                                          <p:spTgt spid="57350"/>
                                        </p:tgtEl>
                                        <p:attrNameLst>
                                          <p:attrName>ppt_x</p:attrName>
                                        </p:attrNameLst>
                                      </p:cBhvr>
                                      <p:tavLst>
                                        <p:tav tm="0">
                                          <p:val>
                                            <p:strVal val="#ppt_x"/>
                                          </p:val>
                                        </p:tav>
                                        <p:tav tm="100000">
                                          <p:val>
                                            <p:strVal val="#ppt_x"/>
                                          </p:val>
                                        </p:tav>
                                      </p:tavLst>
                                    </p:anim>
                                    <p:anim calcmode="lin" valueType="num">
                                      <p:cBhvr additive="base">
                                        <p:cTn id="45" dur="700" fill="hold"/>
                                        <p:tgtEl>
                                          <p:spTgt spid="57350"/>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100"/>
                                  </p:stCondLst>
                                  <p:childTnLst>
                                    <p:set>
                                      <p:cBhvr>
                                        <p:cTn id="47" dur="1" fill="hold">
                                          <p:stCondLst>
                                            <p:cond delay="0"/>
                                          </p:stCondLst>
                                        </p:cTn>
                                        <p:tgtEl>
                                          <p:spTgt spid="57351"/>
                                        </p:tgtEl>
                                        <p:attrNameLst>
                                          <p:attrName>style.visibility</p:attrName>
                                        </p:attrNameLst>
                                      </p:cBhvr>
                                      <p:to>
                                        <p:strVal val="visible"/>
                                      </p:to>
                                    </p:set>
                                    <p:anim calcmode="lin" valueType="num">
                                      <p:cBhvr additive="base">
                                        <p:cTn id="48" dur="700" fill="hold"/>
                                        <p:tgtEl>
                                          <p:spTgt spid="57351"/>
                                        </p:tgtEl>
                                        <p:attrNameLst>
                                          <p:attrName>ppt_x</p:attrName>
                                        </p:attrNameLst>
                                      </p:cBhvr>
                                      <p:tavLst>
                                        <p:tav tm="0">
                                          <p:val>
                                            <p:strVal val="#ppt_x"/>
                                          </p:val>
                                        </p:tav>
                                        <p:tav tm="100000">
                                          <p:val>
                                            <p:strVal val="#ppt_x"/>
                                          </p:val>
                                        </p:tav>
                                      </p:tavLst>
                                    </p:anim>
                                    <p:anim calcmode="lin" valueType="num">
                                      <p:cBhvr additive="base">
                                        <p:cTn id="49" dur="700" fill="hold"/>
                                        <p:tgtEl>
                                          <p:spTgt spid="57351"/>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300"/>
                                  </p:stCondLst>
                                  <p:childTnLst>
                                    <p:set>
                                      <p:cBhvr>
                                        <p:cTn id="51" dur="1" fill="hold">
                                          <p:stCondLst>
                                            <p:cond delay="0"/>
                                          </p:stCondLst>
                                        </p:cTn>
                                        <p:tgtEl>
                                          <p:spTgt spid="57352"/>
                                        </p:tgtEl>
                                        <p:attrNameLst>
                                          <p:attrName>style.visibility</p:attrName>
                                        </p:attrNameLst>
                                      </p:cBhvr>
                                      <p:to>
                                        <p:strVal val="visible"/>
                                      </p:to>
                                    </p:set>
                                    <p:anim calcmode="lin" valueType="num">
                                      <p:cBhvr additive="base">
                                        <p:cTn id="52" dur="700" fill="hold"/>
                                        <p:tgtEl>
                                          <p:spTgt spid="57352"/>
                                        </p:tgtEl>
                                        <p:attrNameLst>
                                          <p:attrName>ppt_x</p:attrName>
                                        </p:attrNameLst>
                                      </p:cBhvr>
                                      <p:tavLst>
                                        <p:tav tm="0">
                                          <p:val>
                                            <p:strVal val="#ppt_x"/>
                                          </p:val>
                                        </p:tav>
                                        <p:tav tm="100000">
                                          <p:val>
                                            <p:strVal val="#ppt_x"/>
                                          </p:val>
                                        </p:tav>
                                      </p:tavLst>
                                    </p:anim>
                                    <p:anim calcmode="lin" valueType="num">
                                      <p:cBhvr additive="base">
                                        <p:cTn id="53" dur="700" fill="hold"/>
                                        <p:tgtEl>
                                          <p:spTgt spid="57352"/>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0"/>
                                  </p:stCondLst>
                                  <p:childTnLst>
                                    <p:set>
                                      <p:cBhvr>
                                        <p:cTn id="55" dur="1" fill="hold">
                                          <p:stCondLst>
                                            <p:cond delay="0"/>
                                          </p:stCondLst>
                                        </p:cTn>
                                        <p:tgtEl>
                                          <p:spTgt spid="57353"/>
                                        </p:tgtEl>
                                        <p:attrNameLst>
                                          <p:attrName>style.visibility</p:attrName>
                                        </p:attrNameLst>
                                      </p:cBhvr>
                                      <p:to>
                                        <p:strVal val="visible"/>
                                      </p:to>
                                    </p:set>
                                    <p:anim calcmode="lin" valueType="num">
                                      <p:cBhvr additive="base">
                                        <p:cTn id="56" dur="700" fill="hold"/>
                                        <p:tgtEl>
                                          <p:spTgt spid="57353"/>
                                        </p:tgtEl>
                                        <p:attrNameLst>
                                          <p:attrName>ppt_x</p:attrName>
                                        </p:attrNameLst>
                                      </p:cBhvr>
                                      <p:tavLst>
                                        <p:tav tm="0">
                                          <p:val>
                                            <p:strVal val="#ppt_x"/>
                                          </p:val>
                                        </p:tav>
                                        <p:tav tm="100000">
                                          <p:val>
                                            <p:strVal val="#ppt_x"/>
                                          </p:val>
                                        </p:tav>
                                      </p:tavLst>
                                    </p:anim>
                                    <p:anim calcmode="lin" valueType="num">
                                      <p:cBhvr additive="base">
                                        <p:cTn id="57" dur="700" fill="hold"/>
                                        <p:tgtEl>
                                          <p:spTgt spid="57353"/>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500"/>
                                  </p:stCondLst>
                                  <p:childTnLst>
                                    <p:set>
                                      <p:cBhvr>
                                        <p:cTn id="59" dur="1" fill="hold">
                                          <p:stCondLst>
                                            <p:cond delay="0"/>
                                          </p:stCondLst>
                                        </p:cTn>
                                        <p:tgtEl>
                                          <p:spTgt spid="57354"/>
                                        </p:tgtEl>
                                        <p:attrNameLst>
                                          <p:attrName>style.visibility</p:attrName>
                                        </p:attrNameLst>
                                      </p:cBhvr>
                                      <p:to>
                                        <p:strVal val="visible"/>
                                      </p:to>
                                    </p:set>
                                    <p:anim calcmode="lin" valueType="num">
                                      <p:cBhvr additive="base">
                                        <p:cTn id="60" dur="700" fill="hold"/>
                                        <p:tgtEl>
                                          <p:spTgt spid="57354"/>
                                        </p:tgtEl>
                                        <p:attrNameLst>
                                          <p:attrName>ppt_x</p:attrName>
                                        </p:attrNameLst>
                                      </p:cBhvr>
                                      <p:tavLst>
                                        <p:tav tm="0">
                                          <p:val>
                                            <p:strVal val="#ppt_x"/>
                                          </p:val>
                                        </p:tav>
                                        <p:tav tm="100000">
                                          <p:val>
                                            <p:strVal val="#ppt_x"/>
                                          </p:val>
                                        </p:tav>
                                      </p:tavLst>
                                    </p:anim>
                                    <p:anim calcmode="lin" valueType="num">
                                      <p:cBhvr additive="base">
                                        <p:cTn id="61" dur="700" fill="hold"/>
                                        <p:tgtEl>
                                          <p:spTgt spid="57354"/>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stCondLst>
                                    <p:cond delay="0"/>
                                  </p:stCondLst>
                                  <p:childTnLst>
                                    <p:set>
                                      <p:cBhvr>
                                        <p:cTn id="63" dur="1" fill="hold">
                                          <p:stCondLst>
                                            <p:cond delay="0"/>
                                          </p:stCondLst>
                                        </p:cTn>
                                        <p:tgtEl>
                                          <p:spTgt spid="57355"/>
                                        </p:tgtEl>
                                        <p:attrNameLst>
                                          <p:attrName>style.visibility</p:attrName>
                                        </p:attrNameLst>
                                      </p:cBhvr>
                                      <p:to>
                                        <p:strVal val="visible"/>
                                      </p:to>
                                    </p:set>
                                    <p:anim calcmode="lin" valueType="num">
                                      <p:cBhvr additive="base">
                                        <p:cTn id="64" dur="700" fill="hold"/>
                                        <p:tgtEl>
                                          <p:spTgt spid="57355"/>
                                        </p:tgtEl>
                                        <p:attrNameLst>
                                          <p:attrName>ppt_x</p:attrName>
                                        </p:attrNameLst>
                                      </p:cBhvr>
                                      <p:tavLst>
                                        <p:tav tm="0">
                                          <p:val>
                                            <p:strVal val="#ppt_x"/>
                                          </p:val>
                                        </p:tav>
                                        <p:tav tm="100000">
                                          <p:val>
                                            <p:strVal val="#ppt_x"/>
                                          </p:val>
                                        </p:tav>
                                      </p:tavLst>
                                    </p:anim>
                                    <p:anim calcmode="lin" valueType="num">
                                      <p:cBhvr additive="base">
                                        <p:cTn id="65" dur="700" fill="hold"/>
                                        <p:tgtEl>
                                          <p:spTgt spid="57355"/>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stCondLst>
                                    <p:cond delay="200"/>
                                  </p:stCondLst>
                                  <p:childTnLst>
                                    <p:set>
                                      <p:cBhvr>
                                        <p:cTn id="67" dur="1" fill="hold">
                                          <p:stCondLst>
                                            <p:cond delay="0"/>
                                          </p:stCondLst>
                                        </p:cTn>
                                        <p:tgtEl>
                                          <p:spTgt spid="57357"/>
                                        </p:tgtEl>
                                        <p:attrNameLst>
                                          <p:attrName>style.visibility</p:attrName>
                                        </p:attrNameLst>
                                      </p:cBhvr>
                                      <p:to>
                                        <p:strVal val="visible"/>
                                      </p:to>
                                    </p:set>
                                    <p:anim calcmode="lin" valueType="num">
                                      <p:cBhvr additive="base">
                                        <p:cTn id="68" dur="700" fill="hold"/>
                                        <p:tgtEl>
                                          <p:spTgt spid="57357"/>
                                        </p:tgtEl>
                                        <p:attrNameLst>
                                          <p:attrName>ppt_x</p:attrName>
                                        </p:attrNameLst>
                                      </p:cBhvr>
                                      <p:tavLst>
                                        <p:tav tm="0">
                                          <p:val>
                                            <p:strVal val="#ppt_x"/>
                                          </p:val>
                                        </p:tav>
                                        <p:tav tm="100000">
                                          <p:val>
                                            <p:strVal val="#ppt_x"/>
                                          </p:val>
                                        </p:tav>
                                      </p:tavLst>
                                    </p:anim>
                                    <p:anim calcmode="lin" valueType="num">
                                      <p:cBhvr additive="base">
                                        <p:cTn id="69" dur="700" fill="hold"/>
                                        <p:tgtEl>
                                          <p:spTgt spid="57357"/>
                                        </p:tgtEl>
                                        <p:attrNameLst>
                                          <p:attrName>ppt_y</p:attrName>
                                        </p:attrNameLst>
                                      </p:cBhvr>
                                      <p:tavLst>
                                        <p:tav tm="0">
                                          <p:val>
                                            <p:strVal val="0-#ppt_h/2"/>
                                          </p:val>
                                        </p:tav>
                                        <p:tav tm="100000">
                                          <p:val>
                                            <p:strVal val="#ppt_y"/>
                                          </p:val>
                                        </p:tav>
                                      </p:tavLst>
                                    </p:anim>
                                  </p:childTnLst>
                                </p:cTn>
                              </p:par>
                              <p:par>
                                <p:cTn id="70" presetID="2" presetClass="entr" presetSubtype="1" fill="hold" nodeType="withEffect">
                                  <p:stCondLst>
                                    <p:cond delay="200"/>
                                  </p:stCondLst>
                                  <p:childTnLst>
                                    <p:set>
                                      <p:cBhvr>
                                        <p:cTn id="71" dur="1" fill="hold">
                                          <p:stCondLst>
                                            <p:cond delay="0"/>
                                          </p:stCondLst>
                                        </p:cTn>
                                        <p:tgtEl>
                                          <p:spTgt spid="57358"/>
                                        </p:tgtEl>
                                        <p:attrNameLst>
                                          <p:attrName>style.visibility</p:attrName>
                                        </p:attrNameLst>
                                      </p:cBhvr>
                                      <p:to>
                                        <p:strVal val="visible"/>
                                      </p:to>
                                    </p:set>
                                    <p:anim calcmode="lin" valueType="num">
                                      <p:cBhvr additive="base">
                                        <p:cTn id="72" dur="700" fill="hold"/>
                                        <p:tgtEl>
                                          <p:spTgt spid="57358"/>
                                        </p:tgtEl>
                                        <p:attrNameLst>
                                          <p:attrName>ppt_x</p:attrName>
                                        </p:attrNameLst>
                                      </p:cBhvr>
                                      <p:tavLst>
                                        <p:tav tm="0">
                                          <p:val>
                                            <p:strVal val="#ppt_x"/>
                                          </p:val>
                                        </p:tav>
                                        <p:tav tm="100000">
                                          <p:val>
                                            <p:strVal val="#ppt_x"/>
                                          </p:val>
                                        </p:tav>
                                      </p:tavLst>
                                    </p:anim>
                                    <p:anim calcmode="lin" valueType="num">
                                      <p:cBhvr additive="base">
                                        <p:cTn id="73" dur="700" fill="hold"/>
                                        <p:tgtEl>
                                          <p:spTgt spid="57358"/>
                                        </p:tgtEl>
                                        <p:attrNameLst>
                                          <p:attrName>ppt_y</p:attrName>
                                        </p:attrNameLst>
                                      </p:cBhvr>
                                      <p:tavLst>
                                        <p:tav tm="0">
                                          <p:val>
                                            <p:strVal val="0-#ppt_h/2"/>
                                          </p:val>
                                        </p:tav>
                                        <p:tav tm="100000">
                                          <p:val>
                                            <p:strVal val="#ppt_y"/>
                                          </p:val>
                                        </p:tav>
                                      </p:tavLst>
                                    </p:anim>
                                  </p:childTnLst>
                                </p:cTn>
                              </p:par>
                              <p:par>
                                <p:cTn id="74" presetID="2" presetClass="entr" presetSubtype="1" fill="hold" nodeType="withEffect">
                                  <p:stCondLst>
                                    <p:cond delay="0"/>
                                  </p:stCondLst>
                                  <p:childTnLst>
                                    <p:set>
                                      <p:cBhvr>
                                        <p:cTn id="75" dur="1" fill="hold">
                                          <p:stCondLst>
                                            <p:cond delay="0"/>
                                          </p:stCondLst>
                                        </p:cTn>
                                        <p:tgtEl>
                                          <p:spTgt spid="57359"/>
                                        </p:tgtEl>
                                        <p:attrNameLst>
                                          <p:attrName>style.visibility</p:attrName>
                                        </p:attrNameLst>
                                      </p:cBhvr>
                                      <p:to>
                                        <p:strVal val="visible"/>
                                      </p:to>
                                    </p:set>
                                    <p:anim calcmode="lin" valueType="num">
                                      <p:cBhvr additive="base">
                                        <p:cTn id="76" dur="700" fill="hold"/>
                                        <p:tgtEl>
                                          <p:spTgt spid="57359"/>
                                        </p:tgtEl>
                                        <p:attrNameLst>
                                          <p:attrName>ppt_x</p:attrName>
                                        </p:attrNameLst>
                                      </p:cBhvr>
                                      <p:tavLst>
                                        <p:tav tm="0">
                                          <p:val>
                                            <p:strVal val="#ppt_x"/>
                                          </p:val>
                                        </p:tav>
                                        <p:tav tm="100000">
                                          <p:val>
                                            <p:strVal val="#ppt_x"/>
                                          </p:val>
                                        </p:tav>
                                      </p:tavLst>
                                    </p:anim>
                                    <p:anim calcmode="lin" valueType="num">
                                      <p:cBhvr additive="base">
                                        <p:cTn id="77" dur="700" fill="hold"/>
                                        <p:tgtEl>
                                          <p:spTgt spid="57359"/>
                                        </p:tgtEl>
                                        <p:attrNameLst>
                                          <p:attrName>ppt_y</p:attrName>
                                        </p:attrNameLst>
                                      </p:cBhvr>
                                      <p:tavLst>
                                        <p:tav tm="0">
                                          <p:val>
                                            <p:strVal val="0-#ppt_h/2"/>
                                          </p:val>
                                        </p:tav>
                                        <p:tav tm="100000">
                                          <p:val>
                                            <p:strVal val="#ppt_y"/>
                                          </p:val>
                                        </p:tav>
                                      </p:tavLst>
                                    </p:anim>
                                  </p:childTnLst>
                                </p:cTn>
                              </p:par>
                              <p:par>
                                <p:cTn id="78" presetID="2" presetClass="entr" presetSubtype="1" fill="hold" nodeType="withEffect">
                                  <p:stCondLst>
                                    <p:cond delay="400"/>
                                  </p:stCondLst>
                                  <p:childTnLst>
                                    <p:set>
                                      <p:cBhvr>
                                        <p:cTn id="79" dur="1" fill="hold">
                                          <p:stCondLst>
                                            <p:cond delay="0"/>
                                          </p:stCondLst>
                                        </p:cTn>
                                        <p:tgtEl>
                                          <p:spTgt spid="57360"/>
                                        </p:tgtEl>
                                        <p:attrNameLst>
                                          <p:attrName>style.visibility</p:attrName>
                                        </p:attrNameLst>
                                      </p:cBhvr>
                                      <p:to>
                                        <p:strVal val="visible"/>
                                      </p:to>
                                    </p:set>
                                    <p:anim calcmode="lin" valueType="num">
                                      <p:cBhvr additive="base">
                                        <p:cTn id="80" dur="700" fill="hold"/>
                                        <p:tgtEl>
                                          <p:spTgt spid="57360"/>
                                        </p:tgtEl>
                                        <p:attrNameLst>
                                          <p:attrName>ppt_x</p:attrName>
                                        </p:attrNameLst>
                                      </p:cBhvr>
                                      <p:tavLst>
                                        <p:tav tm="0">
                                          <p:val>
                                            <p:strVal val="#ppt_x"/>
                                          </p:val>
                                        </p:tav>
                                        <p:tav tm="100000">
                                          <p:val>
                                            <p:strVal val="#ppt_x"/>
                                          </p:val>
                                        </p:tav>
                                      </p:tavLst>
                                    </p:anim>
                                    <p:anim calcmode="lin" valueType="num">
                                      <p:cBhvr additive="base">
                                        <p:cTn id="81" dur="700" fill="hold"/>
                                        <p:tgtEl>
                                          <p:spTgt spid="57360"/>
                                        </p:tgtEl>
                                        <p:attrNameLst>
                                          <p:attrName>ppt_y</p:attrName>
                                        </p:attrNameLst>
                                      </p:cBhvr>
                                      <p:tavLst>
                                        <p:tav tm="0">
                                          <p:val>
                                            <p:strVal val="0-#ppt_h/2"/>
                                          </p:val>
                                        </p:tav>
                                        <p:tav tm="100000">
                                          <p:val>
                                            <p:strVal val="#ppt_y"/>
                                          </p:val>
                                        </p:tav>
                                      </p:tavLst>
                                    </p:anim>
                                  </p:childTnLst>
                                </p:cTn>
                              </p:par>
                              <p:par>
                                <p:cTn id="82" presetID="2" presetClass="entr" presetSubtype="1" fill="hold" nodeType="withEffect">
                                  <p:stCondLst>
                                    <p:cond delay="200"/>
                                  </p:stCondLst>
                                  <p:childTnLst>
                                    <p:set>
                                      <p:cBhvr>
                                        <p:cTn id="83" dur="1" fill="hold">
                                          <p:stCondLst>
                                            <p:cond delay="0"/>
                                          </p:stCondLst>
                                        </p:cTn>
                                        <p:tgtEl>
                                          <p:spTgt spid="57356"/>
                                        </p:tgtEl>
                                        <p:attrNameLst>
                                          <p:attrName>style.visibility</p:attrName>
                                        </p:attrNameLst>
                                      </p:cBhvr>
                                      <p:to>
                                        <p:strVal val="visible"/>
                                      </p:to>
                                    </p:set>
                                    <p:anim calcmode="lin" valueType="num">
                                      <p:cBhvr additive="base">
                                        <p:cTn id="84" dur="700" fill="hold"/>
                                        <p:tgtEl>
                                          <p:spTgt spid="57356"/>
                                        </p:tgtEl>
                                        <p:attrNameLst>
                                          <p:attrName>ppt_x</p:attrName>
                                        </p:attrNameLst>
                                      </p:cBhvr>
                                      <p:tavLst>
                                        <p:tav tm="0">
                                          <p:val>
                                            <p:strVal val="#ppt_x"/>
                                          </p:val>
                                        </p:tav>
                                        <p:tav tm="100000">
                                          <p:val>
                                            <p:strVal val="#ppt_x"/>
                                          </p:val>
                                        </p:tav>
                                      </p:tavLst>
                                    </p:anim>
                                    <p:anim calcmode="lin" valueType="num">
                                      <p:cBhvr additive="base">
                                        <p:cTn id="85" dur="700" fill="hold"/>
                                        <p:tgtEl>
                                          <p:spTgt spid="57356"/>
                                        </p:tgtEl>
                                        <p:attrNameLst>
                                          <p:attrName>ppt_y</p:attrName>
                                        </p:attrNameLst>
                                      </p:cBhvr>
                                      <p:tavLst>
                                        <p:tav tm="0">
                                          <p:val>
                                            <p:strVal val="0-#ppt_h/2"/>
                                          </p:val>
                                        </p:tav>
                                        <p:tav tm="100000">
                                          <p:val>
                                            <p:strVal val="#ppt_y"/>
                                          </p:val>
                                        </p:tav>
                                      </p:tavLst>
                                    </p:anim>
                                  </p:childTnLst>
                                </p:cTn>
                              </p:par>
                              <p:par>
                                <p:cTn id="86" presetID="2" presetClass="entr" presetSubtype="1" fill="hold" nodeType="withEffect">
                                  <p:stCondLst>
                                    <p:cond delay="0"/>
                                  </p:stCondLst>
                                  <p:childTnLst>
                                    <p:set>
                                      <p:cBhvr>
                                        <p:cTn id="87" dur="1" fill="hold">
                                          <p:stCondLst>
                                            <p:cond delay="0"/>
                                          </p:stCondLst>
                                        </p:cTn>
                                        <p:tgtEl>
                                          <p:spTgt spid="57361"/>
                                        </p:tgtEl>
                                        <p:attrNameLst>
                                          <p:attrName>style.visibility</p:attrName>
                                        </p:attrNameLst>
                                      </p:cBhvr>
                                      <p:to>
                                        <p:strVal val="visible"/>
                                      </p:to>
                                    </p:set>
                                    <p:anim calcmode="lin" valueType="num">
                                      <p:cBhvr additive="base">
                                        <p:cTn id="88" dur="700" fill="hold"/>
                                        <p:tgtEl>
                                          <p:spTgt spid="57361"/>
                                        </p:tgtEl>
                                        <p:attrNameLst>
                                          <p:attrName>ppt_x</p:attrName>
                                        </p:attrNameLst>
                                      </p:cBhvr>
                                      <p:tavLst>
                                        <p:tav tm="0">
                                          <p:val>
                                            <p:strVal val="#ppt_x"/>
                                          </p:val>
                                        </p:tav>
                                        <p:tav tm="100000">
                                          <p:val>
                                            <p:strVal val="#ppt_x"/>
                                          </p:val>
                                        </p:tav>
                                      </p:tavLst>
                                    </p:anim>
                                    <p:anim calcmode="lin" valueType="num">
                                      <p:cBhvr additive="base">
                                        <p:cTn id="89" dur="700" fill="hold"/>
                                        <p:tgtEl>
                                          <p:spTgt spid="57361"/>
                                        </p:tgtEl>
                                        <p:attrNameLst>
                                          <p:attrName>ppt_y</p:attrName>
                                        </p:attrNameLst>
                                      </p:cBhvr>
                                      <p:tavLst>
                                        <p:tav tm="0">
                                          <p:val>
                                            <p:strVal val="0-#ppt_h/2"/>
                                          </p:val>
                                        </p:tav>
                                        <p:tav tm="100000">
                                          <p:val>
                                            <p:strVal val="#ppt_y"/>
                                          </p:val>
                                        </p:tav>
                                      </p:tavLst>
                                    </p:anim>
                                  </p:childTnLst>
                                </p:cTn>
                              </p:par>
                              <p:par>
                                <p:cTn id="90" presetID="2" presetClass="entr" presetSubtype="1" fill="hold" nodeType="withEffect">
                                  <p:stCondLst>
                                    <p:cond delay="100"/>
                                  </p:stCondLst>
                                  <p:childTnLst>
                                    <p:set>
                                      <p:cBhvr>
                                        <p:cTn id="91" dur="1" fill="hold">
                                          <p:stCondLst>
                                            <p:cond delay="0"/>
                                          </p:stCondLst>
                                        </p:cTn>
                                        <p:tgtEl>
                                          <p:spTgt spid="57362"/>
                                        </p:tgtEl>
                                        <p:attrNameLst>
                                          <p:attrName>style.visibility</p:attrName>
                                        </p:attrNameLst>
                                      </p:cBhvr>
                                      <p:to>
                                        <p:strVal val="visible"/>
                                      </p:to>
                                    </p:set>
                                    <p:anim calcmode="lin" valueType="num">
                                      <p:cBhvr additive="base">
                                        <p:cTn id="92" dur="700" fill="hold"/>
                                        <p:tgtEl>
                                          <p:spTgt spid="57362"/>
                                        </p:tgtEl>
                                        <p:attrNameLst>
                                          <p:attrName>ppt_x</p:attrName>
                                        </p:attrNameLst>
                                      </p:cBhvr>
                                      <p:tavLst>
                                        <p:tav tm="0">
                                          <p:val>
                                            <p:strVal val="#ppt_x"/>
                                          </p:val>
                                        </p:tav>
                                        <p:tav tm="100000">
                                          <p:val>
                                            <p:strVal val="#ppt_x"/>
                                          </p:val>
                                        </p:tav>
                                      </p:tavLst>
                                    </p:anim>
                                    <p:anim calcmode="lin" valueType="num">
                                      <p:cBhvr additive="base">
                                        <p:cTn id="93" dur="700" fill="hold"/>
                                        <p:tgtEl>
                                          <p:spTgt spid="57362"/>
                                        </p:tgtEl>
                                        <p:attrNameLst>
                                          <p:attrName>ppt_y</p:attrName>
                                        </p:attrNameLst>
                                      </p:cBhvr>
                                      <p:tavLst>
                                        <p:tav tm="0">
                                          <p:val>
                                            <p:strVal val="0-#ppt_h/2"/>
                                          </p:val>
                                        </p:tav>
                                        <p:tav tm="100000">
                                          <p:val>
                                            <p:strVal val="#ppt_y"/>
                                          </p:val>
                                        </p:tav>
                                      </p:tavLst>
                                    </p:anim>
                                  </p:childTnLst>
                                </p:cTn>
                              </p:par>
                              <p:par>
                                <p:cTn id="94" presetID="10" presetClass="exit" presetSubtype="0" fill="hold" nodeType="withEffect">
                                  <p:stCondLst>
                                    <p:cond delay="600"/>
                                  </p:stCondLst>
                                  <p:childTnLst>
                                    <p:animEffect transition="out" filter="fade">
                                      <p:cBhvr>
                                        <p:cTn id="95" dur="500"/>
                                        <p:tgtEl>
                                          <p:spTgt spid="57351"/>
                                        </p:tgtEl>
                                      </p:cBhvr>
                                    </p:animEffect>
                                    <p:set>
                                      <p:cBhvr>
                                        <p:cTn id="96" dur="1" fill="hold">
                                          <p:stCondLst>
                                            <p:cond delay="499"/>
                                          </p:stCondLst>
                                        </p:cTn>
                                        <p:tgtEl>
                                          <p:spTgt spid="57351"/>
                                        </p:tgtEl>
                                        <p:attrNameLst>
                                          <p:attrName>style.visibility</p:attrName>
                                        </p:attrNameLst>
                                      </p:cBhvr>
                                      <p:to>
                                        <p:strVal val="hidden"/>
                                      </p:to>
                                    </p:set>
                                  </p:childTnLst>
                                </p:cTn>
                              </p:par>
                              <p:par>
                                <p:cTn id="97" presetID="10" presetClass="exit" presetSubtype="0" fill="hold" nodeType="withEffect">
                                  <p:stCondLst>
                                    <p:cond delay="500"/>
                                  </p:stCondLst>
                                  <p:childTnLst>
                                    <p:animEffect transition="out" filter="fade">
                                      <p:cBhvr>
                                        <p:cTn id="98" dur="500"/>
                                        <p:tgtEl>
                                          <p:spTgt spid="57350"/>
                                        </p:tgtEl>
                                      </p:cBhvr>
                                    </p:animEffect>
                                    <p:set>
                                      <p:cBhvr>
                                        <p:cTn id="99" dur="1" fill="hold">
                                          <p:stCondLst>
                                            <p:cond delay="499"/>
                                          </p:stCondLst>
                                        </p:cTn>
                                        <p:tgtEl>
                                          <p:spTgt spid="57350"/>
                                        </p:tgtEl>
                                        <p:attrNameLst>
                                          <p:attrName>style.visibility</p:attrName>
                                        </p:attrNameLst>
                                      </p:cBhvr>
                                      <p:to>
                                        <p:strVal val="hidden"/>
                                      </p:to>
                                    </p:set>
                                  </p:childTnLst>
                                </p:cTn>
                              </p:par>
                              <p:par>
                                <p:cTn id="100" presetID="10" presetClass="exit" presetSubtype="0" fill="hold" nodeType="withEffect">
                                  <p:stCondLst>
                                    <p:cond delay="500"/>
                                  </p:stCondLst>
                                  <p:childTnLst>
                                    <p:animEffect transition="out" filter="fade">
                                      <p:cBhvr>
                                        <p:cTn id="101" dur="500"/>
                                        <p:tgtEl>
                                          <p:spTgt spid="57349"/>
                                        </p:tgtEl>
                                      </p:cBhvr>
                                    </p:animEffect>
                                    <p:set>
                                      <p:cBhvr>
                                        <p:cTn id="102" dur="1" fill="hold">
                                          <p:stCondLst>
                                            <p:cond delay="499"/>
                                          </p:stCondLst>
                                        </p:cTn>
                                        <p:tgtEl>
                                          <p:spTgt spid="57349"/>
                                        </p:tgtEl>
                                        <p:attrNameLst>
                                          <p:attrName>style.visibility</p:attrName>
                                        </p:attrNameLst>
                                      </p:cBhvr>
                                      <p:to>
                                        <p:strVal val="hidden"/>
                                      </p:to>
                                    </p:set>
                                  </p:childTnLst>
                                </p:cTn>
                              </p:par>
                              <p:par>
                                <p:cTn id="103" presetID="10" presetClass="exit" presetSubtype="0" fill="hold" nodeType="withEffect">
                                  <p:stCondLst>
                                    <p:cond delay="800"/>
                                  </p:stCondLst>
                                  <p:childTnLst>
                                    <p:animEffect transition="out" filter="fade">
                                      <p:cBhvr>
                                        <p:cTn id="104" dur="500"/>
                                        <p:tgtEl>
                                          <p:spTgt spid="57352"/>
                                        </p:tgtEl>
                                      </p:cBhvr>
                                    </p:animEffect>
                                    <p:set>
                                      <p:cBhvr>
                                        <p:cTn id="105" dur="1" fill="hold">
                                          <p:stCondLst>
                                            <p:cond delay="499"/>
                                          </p:stCondLst>
                                        </p:cTn>
                                        <p:tgtEl>
                                          <p:spTgt spid="57352"/>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7355"/>
                                        </p:tgtEl>
                                      </p:cBhvr>
                                    </p:animEffect>
                                    <p:set>
                                      <p:cBhvr>
                                        <p:cTn id="108" dur="1" fill="hold">
                                          <p:stCondLst>
                                            <p:cond delay="499"/>
                                          </p:stCondLst>
                                        </p:cTn>
                                        <p:tgtEl>
                                          <p:spTgt spid="57355"/>
                                        </p:tgtEl>
                                        <p:attrNameLst>
                                          <p:attrName>style.visibility</p:attrName>
                                        </p:attrNameLst>
                                      </p:cBhvr>
                                      <p:to>
                                        <p:strVal val="hidden"/>
                                      </p:to>
                                    </p:set>
                                  </p:childTnLst>
                                </p:cTn>
                              </p:par>
                              <p:par>
                                <p:cTn id="109" presetID="10" presetClass="exit" presetSubtype="0" fill="hold" nodeType="withEffect">
                                  <p:stCondLst>
                                    <p:cond delay="1000"/>
                                  </p:stCondLst>
                                  <p:childTnLst>
                                    <p:animEffect transition="out" filter="fade">
                                      <p:cBhvr>
                                        <p:cTn id="110" dur="500"/>
                                        <p:tgtEl>
                                          <p:spTgt spid="57354"/>
                                        </p:tgtEl>
                                      </p:cBhvr>
                                    </p:animEffect>
                                    <p:set>
                                      <p:cBhvr>
                                        <p:cTn id="111" dur="1" fill="hold">
                                          <p:stCondLst>
                                            <p:cond delay="499"/>
                                          </p:stCondLst>
                                        </p:cTn>
                                        <p:tgtEl>
                                          <p:spTgt spid="57354"/>
                                        </p:tgtEl>
                                        <p:attrNameLst>
                                          <p:attrName>style.visibility</p:attrName>
                                        </p:attrNameLst>
                                      </p:cBhvr>
                                      <p:to>
                                        <p:strVal val="hidden"/>
                                      </p:to>
                                    </p:set>
                                  </p:childTnLst>
                                </p:cTn>
                              </p:par>
                              <p:par>
                                <p:cTn id="112" presetID="10" presetClass="exit" presetSubtype="0" fill="hold" nodeType="withEffect">
                                  <p:stCondLst>
                                    <p:cond delay="500"/>
                                  </p:stCondLst>
                                  <p:childTnLst>
                                    <p:animEffect transition="out" filter="fade">
                                      <p:cBhvr>
                                        <p:cTn id="113" dur="500"/>
                                        <p:tgtEl>
                                          <p:spTgt spid="57353"/>
                                        </p:tgtEl>
                                      </p:cBhvr>
                                    </p:animEffect>
                                    <p:set>
                                      <p:cBhvr>
                                        <p:cTn id="114" dur="1" fill="hold">
                                          <p:stCondLst>
                                            <p:cond delay="499"/>
                                          </p:stCondLst>
                                        </p:cTn>
                                        <p:tgtEl>
                                          <p:spTgt spid="57353"/>
                                        </p:tgtEl>
                                        <p:attrNameLst>
                                          <p:attrName>style.visibility</p:attrName>
                                        </p:attrNameLst>
                                      </p:cBhvr>
                                      <p:to>
                                        <p:strVal val="hidden"/>
                                      </p:to>
                                    </p:set>
                                  </p:childTnLst>
                                </p:cTn>
                              </p:par>
                              <p:par>
                                <p:cTn id="115" presetID="10" presetClass="exit" presetSubtype="0" fill="hold" nodeType="withEffect">
                                  <p:stCondLst>
                                    <p:cond delay="700"/>
                                  </p:stCondLst>
                                  <p:childTnLst>
                                    <p:animEffect transition="out" filter="fade">
                                      <p:cBhvr>
                                        <p:cTn id="116" dur="500"/>
                                        <p:tgtEl>
                                          <p:spTgt spid="57356"/>
                                        </p:tgtEl>
                                      </p:cBhvr>
                                    </p:animEffect>
                                    <p:set>
                                      <p:cBhvr>
                                        <p:cTn id="117" dur="1" fill="hold">
                                          <p:stCondLst>
                                            <p:cond delay="499"/>
                                          </p:stCondLst>
                                        </p:cTn>
                                        <p:tgtEl>
                                          <p:spTgt spid="57356"/>
                                        </p:tgtEl>
                                        <p:attrNameLst>
                                          <p:attrName>style.visibility</p:attrName>
                                        </p:attrNameLst>
                                      </p:cBhvr>
                                      <p:to>
                                        <p:strVal val="hidden"/>
                                      </p:to>
                                    </p:set>
                                  </p:childTnLst>
                                </p:cTn>
                              </p:par>
                              <p:par>
                                <p:cTn id="118" presetID="10" presetClass="exit" presetSubtype="0" fill="hold" nodeType="withEffect">
                                  <p:stCondLst>
                                    <p:cond delay="500"/>
                                  </p:stCondLst>
                                  <p:childTnLst>
                                    <p:animEffect transition="out" filter="fade">
                                      <p:cBhvr>
                                        <p:cTn id="119" dur="500"/>
                                        <p:tgtEl>
                                          <p:spTgt spid="57359"/>
                                        </p:tgtEl>
                                      </p:cBhvr>
                                    </p:animEffect>
                                    <p:set>
                                      <p:cBhvr>
                                        <p:cTn id="120" dur="1" fill="hold">
                                          <p:stCondLst>
                                            <p:cond delay="499"/>
                                          </p:stCondLst>
                                        </p:cTn>
                                        <p:tgtEl>
                                          <p:spTgt spid="57359"/>
                                        </p:tgtEl>
                                        <p:attrNameLst>
                                          <p:attrName>style.visibility</p:attrName>
                                        </p:attrNameLst>
                                      </p:cBhvr>
                                      <p:to>
                                        <p:strVal val="hidden"/>
                                      </p:to>
                                    </p:set>
                                  </p:childTnLst>
                                </p:cTn>
                              </p:par>
                              <p:par>
                                <p:cTn id="121" presetID="10" presetClass="exit" presetSubtype="0" fill="hold" nodeType="withEffect">
                                  <p:stCondLst>
                                    <p:cond delay="700"/>
                                  </p:stCondLst>
                                  <p:childTnLst>
                                    <p:animEffect transition="out" filter="fade">
                                      <p:cBhvr>
                                        <p:cTn id="122" dur="500"/>
                                        <p:tgtEl>
                                          <p:spTgt spid="57358"/>
                                        </p:tgtEl>
                                      </p:cBhvr>
                                    </p:animEffect>
                                    <p:set>
                                      <p:cBhvr>
                                        <p:cTn id="123" dur="1" fill="hold">
                                          <p:stCondLst>
                                            <p:cond delay="499"/>
                                          </p:stCondLst>
                                        </p:cTn>
                                        <p:tgtEl>
                                          <p:spTgt spid="57358"/>
                                        </p:tgtEl>
                                        <p:attrNameLst>
                                          <p:attrName>style.visibility</p:attrName>
                                        </p:attrNameLst>
                                      </p:cBhvr>
                                      <p:to>
                                        <p:strVal val="hidden"/>
                                      </p:to>
                                    </p:set>
                                  </p:childTnLst>
                                </p:cTn>
                              </p:par>
                              <p:par>
                                <p:cTn id="124" presetID="10" presetClass="exit" presetSubtype="0" fill="hold" nodeType="withEffect">
                                  <p:stCondLst>
                                    <p:cond delay="800"/>
                                  </p:stCondLst>
                                  <p:childTnLst>
                                    <p:animEffect transition="out" filter="fade">
                                      <p:cBhvr>
                                        <p:cTn id="125" dur="500"/>
                                        <p:tgtEl>
                                          <p:spTgt spid="57357"/>
                                        </p:tgtEl>
                                      </p:cBhvr>
                                    </p:animEffect>
                                    <p:set>
                                      <p:cBhvr>
                                        <p:cTn id="126" dur="1" fill="hold">
                                          <p:stCondLst>
                                            <p:cond delay="499"/>
                                          </p:stCondLst>
                                        </p:cTn>
                                        <p:tgtEl>
                                          <p:spTgt spid="57357"/>
                                        </p:tgtEl>
                                        <p:attrNameLst>
                                          <p:attrName>style.visibility</p:attrName>
                                        </p:attrNameLst>
                                      </p:cBhvr>
                                      <p:to>
                                        <p:strVal val="hidden"/>
                                      </p:to>
                                    </p:set>
                                  </p:childTnLst>
                                </p:cTn>
                              </p:par>
                              <p:par>
                                <p:cTn id="127" presetID="10" presetClass="exit" presetSubtype="0" fill="hold" nodeType="withEffect">
                                  <p:stCondLst>
                                    <p:cond delay="800"/>
                                  </p:stCondLst>
                                  <p:childTnLst>
                                    <p:animEffect transition="out" filter="fade">
                                      <p:cBhvr>
                                        <p:cTn id="128" dur="500"/>
                                        <p:tgtEl>
                                          <p:spTgt spid="57360"/>
                                        </p:tgtEl>
                                      </p:cBhvr>
                                    </p:animEffect>
                                    <p:set>
                                      <p:cBhvr>
                                        <p:cTn id="129" dur="1" fill="hold">
                                          <p:stCondLst>
                                            <p:cond delay="499"/>
                                          </p:stCondLst>
                                        </p:cTn>
                                        <p:tgtEl>
                                          <p:spTgt spid="57360"/>
                                        </p:tgtEl>
                                        <p:attrNameLst>
                                          <p:attrName>style.visibility</p:attrName>
                                        </p:attrNameLst>
                                      </p:cBhvr>
                                      <p:to>
                                        <p:strVal val="hidden"/>
                                      </p:to>
                                    </p:set>
                                  </p:childTnLst>
                                </p:cTn>
                              </p:par>
                              <p:par>
                                <p:cTn id="130" presetID="10" presetClass="exit" presetSubtype="0" fill="hold" nodeType="withEffect">
                                  <p:stCondLst>
                                    <p:cond delay="500"/>
                                  </p:stCondLst>
                                  <p:childTnLst>
                                    <p:animEffect transition="out" filter="fade">
                                      <p:cBhvr>
                                        <p:cTn id="131" dur="500"/>
                                        <p:tgtEl>
                                          <p:spTgt spid="57361"/>
                                        </p:tgtEl>
                                      </p:cBhvr>
                                    </p:animEffect>
                                    <p:set>
                                      <p:cBhvr>
                                        <p:cTn id="132" dur="1" fill="hold">
                                          <p:stCondLst>
                                            <p:cond delay="499"/>
                                          </p:stCondLst>
                                        </p:cTn>
                                        <p:tgtEl>
                                          <p:spTgt spid="57361"/>
                                        </p:tgtEl>
                                        <p:attrNameLst>
                                          <p:attrName>style.visibility</p:attrName>
                                        </p:attrNameLst>
                                      </p:cBhvr>
                                      <p:to>
                                        <p:strVal val="hidden"/>
                                      </p:to>
                                    </p:set>
                                  </p:childTnLst>
                                </p:cTn>
                              </p:par>
                              <p:par>
                                <p:cTn id="133" presetID="10" presetClass="exit" presetSubtype="0" fill="hold" nodeType="withEffect">
                                  <p:stCondLst>
                                    <p:cond delay="600"/>
                                  </p:stCondLst>
                                  <p:childTnLst>
                                    <p:animEffect transition="out" filter="fade">
                                      <p:cBhvr>
                                        <p:cTn id="134" dur="500"/>
                                        <p:tgtEl>
                                          <p:spTgt spid="57362"/>
                                        </p:tgtEl>
                                      </p:cBhvr>
                                    </p:animEffect>
                                    <p:set>
                                      <p:cBhvr>
                                        <p:cTn id="135" dur="1" fill="hold">
                                          <p:stCondLst>
                                            <p:cond delay="499"/>
                                          </p:stCondLst>
                                        </p:cTn>
                                        <p:tgtEl>
                                          <p:spTgt spid="57362"/>
                                        </p:tgtEl>
                                        <p:attrNameLst>
                                          <p:attrName>style.visibility</p:attrName>
                                        </p:attrNameLst>
                                      </p:cBhvr>
                                      <p:to>
                                        <p:strVal val="hidden"/>
                                      </p:to>
                                    </p:set>
                                  </p:childTnLst>
                                </p:cTn>
                              </p:par>
                            </p:childTnLst>
                          </p:cTn>
                        </p:par>
                        <p:par>
                          <p:cTn id="136" fill="hold" nodeType="afterGroup">
                            <p:stCondLst>
                              <p:cond delay="4100"/>
                            </p:stCondLst>
                            <p:childTnLst>
                              <p:par>
                                <p:cTn id="137" presetID="9" presetClass="exit" presetSubtype="0" fill="hold" nodeType="afterEffect">
                                  <p:stCondLst>
                                    <p:cond delay="0"/>
                                  </p:stCondLst>
                                  <p:childTnLst>
                                    <p:animEffect transition="out" filter="dissolve">
                                      <p:cBhvr>
                                        <p:cTn id="138" dur="5000"/>
                                        <p:tgtEl>
                                          <p:spTgt spid="57347"/>
                                        </p:tgtEl>
                                      </p:cBhvr>
                                    </p:animEffect>
                                    <p:set>
                                      <p:cBhvr>
                                        <p:cTn id="139" dur="1" fill="hold">
                                          <p:stCondLst>
                                            <p:cond delay="4999"/>
                                          </p:stCondLst>
                                        </p:cTn>
                                        <p:tgtEl>
                                          <p:spTgt spid="57347"/>
                                        </p:tgtEl>
                                        <p:attrNameLst>
                                          <p:attrName>style.visibility</p:attrName>
                                        </p:attrNameLst>
                                      </p:cBhvr>
                                      <p:to>
                                        <p:strVal val="hidden"/>
                                      </p:to>
                                    </p:set>
                                  </p:childTnLst>
                                </p:cTn>
                              </p:par>
                              <p:par>
                                <p:cTn id="140" presetID="42" presetClass="path" presetSubtype="0" accel="50000" decel="50000" fill="hold" nodeType="withEffect">
                                  <p:stCondLst>
                                    <p:cond delay="0"/>
                                  </p:stCondLst>
                                  <p:childTnLst>
                                    <p:animMotion origin="layout" path="M 3.61111E-6 3.7037E-7 L -0.00122 0.18194 " pathEditMode="relative" rAng="0" ptsTypes="AA">
                                      <p:cBhvr>
                                        <p:cTn id="141" dur="5000" fill="hold"/>
                                        <p:tgtEl>
                                          <p:spTgt spid="57347"/>
                                        </p:tgtEl>
                                        <p:attrNameLst>
                                          <p:attrName>ppt_x</p:attrName>
                                          <p:attrName>ppt_y</p:attrName>
                                        </p:attrNameLst>
                                      </p:cBhvr>
                                      <p:rCtr x="-69" y="9097"/>
                                    </p:animMotion>
                                  </p:childTnLst>
                                </p:cTn>
                              </p:par>
                              <p:par>
                                <p:cTn id="142" presetID="10" presetClass="entr" presetSubtype="0" fill="hold" grpId="0" nodeType="withEffect">
                                  <p:stCondLst>
                                    <p:cond delay="0"/>
                                  </p:stCondLst>
                                  <p:childTnLst>
                                    <p:set>
                                      <p:cBhvr>
                                        <p:cTn id="143" dur="1" fill="hold">
                                          <p:stCondLst>
                                            <p:cond delay="0"/>
                                          </p:stCondLst>
                                        </p:cTn>
                                        <p:tgtEl>
                                          <p:spTgt spid="57365"/>
                                        </p:tgtEl>
                                        <p:attrNameLst>
                                          <p:attrName>style.visibility</p:attrName>
                                        </p:attrNameLst>
                                      </p:cBhvr>
                                      <p:to>
                                        <p:strVal val="visible"/>
                                      </p:to>
                                    </p:set>
                                    <p:animEffect transition="in" filter="fade">
                                      <p:cBhvr>
                                        <p:cTn id="144" dur="500"/>
                                        <p:tgtEl>
                                          <p:spTgt spid="57365"/>
                                        </p:tgtEl>
                                      </p:cBhvr>
                                    </p:animEffect>
                                  </p:childTnLst>
                                </p:cTn>
                              </p:par>
                            </p:childTnLst>
                          </p:cTn>
                        </p:par>
                        <p:par>
                          <p:cTn id="145" fill="hold" nodeType="afterGroup">
                            <p:stCondLst>
                              <p:cond delay="9100"/>
                            </p:stCondLst>
                            <p:childTnLst>
                              <p:par>
                                <p:cTn id="146" presetID="10" presetClass="entr" presetSubtype="0" fill="hold" nodeType="afterEffect">
                                  <p:stCondLst>
                                    <p:cond delay="0"/>
                                  </p:stCondLst>
                                  <p:childTnLst>
                                    <p:set>
                                      <p:cBhvr>
                                        <p:cTn id="147" dur="1" fill="hold">
                                          <p:stCondLst>
                                            <p:cond delay="0"/>
                                          </p:stCondLst>
                                        </p:cTn>
                                        <p:tgtEl>
                                          <p:spTgt spid="57364"/>
                                        </p:tgtEl>
                                        <p:attrNameLst>
                                          <p:attrName>style.visibility</p:attrName>
                                        </p:attrNameLst>
                                      </p:cBhvr>
                                      <p:to>
                                        <p:strVal val="visible"/>
                                      </p:to>
                                    </p:set>
                                    <p:animEffect transition="in" filter="fade">
                                      <p:cBhvr>
                                        <p:cTn id="148" dur="500"/>
                                        <p:tgtEl>
                                          <p:spTgt spid="57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70359" y="45103"/>
            <a:ext cx="86569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6000" dirty="0" err="1">
                <a:solidFill>
                  <a:schemeClr val="bg1"/>
                </a:solidFill>
                <a:effectLst>
                  <a:outerShdw blurRad="38100" dist="38100" dir="2700000" algn="tl">
                    <a:srgbClr val="C0C0C0"/>
                  </a:outerShdw>
                </a:effectLst>
                <a:latin typeface="Trebuchet MS" panose="020B0603020202020204" pitchFamily="34" charset="0"/>
              </a:rPr>
              <a:t>Humic</a:t>
            </a:r>
            <a:r>
              <a:rPr lang="en-US" altLang="en-US" sz="6000" dirty="0">
                <a:solidFill>
                  <a:schemeClr val="bg1"/>
                </a:solidFill>
                <a:effectLst>
                  <a:outerShdw blurRad="38100" dist="38100" dir="2700000" algn="tl">
                    <a:srgbClr val="C0C0C0"/>
                  </a:outerShdw>
                </a:effectLst>
                <a:latin typeface="Trebuchet MS" panose="020B0603020202020204" pitchFamily="34" charset="0"/>
              </a:rPr>
              <a:t> Acid enhanced with the DG formulation</a:t>
            </a:r>
          </a:p>
        </p:txBody>
      </p:sp>
      <p:pic>
        <p:nvPicPr>
          <p:cNvPr id="13"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8840" y="4049673"/>
            <a:ext cx="2850632" cy="158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a:spLocks noChangeArrowheads="1"/>
          </p:cNvSpPr>
          <p:nvPr/>
        </p:nvSpPr>
        <p:spPr bwMode="auto">
          <a:xfrm>
            <a:off x="1976610" y="3241506"/>
            <a:ext cx="8523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600" dirty="0">
                <a:solidFill>
                  <a:schemeClr val="bg1"/>
                </a:solidFill>
                <a:latin typeface="Arial" panose="020B0604020202020204" pitchFamily="34" charset="0"/>
                <a:cs typeface="Arial" panose="020B0604020202020204" pitchFamily="34" charset="0"/>
              </a:rPr>
              <a:t>Dispersible    Spreadable       </a:t>
            </a:r>
            <a:r>
              <a:rPr lang="en-US" altLang="en-US" sz="3600" dirty="0" err="1">
                <a:solidFill>
                  <a:schemeClr val="bg1"/>
                </a:solidFill>
                <a:latin typeface="Arial" panose="020B0604020202020204" pitchFamily="34" charset="0"/>
                <a:cs typeface="Arial" panose="020B0604020202020204" pitchFamily="34" charset="0"/>
              </a:rPr>
              <a:t>Blendable</a:t>
            </a:r>
            <a:endParaRPr lang="en-US" altLang="en-US" sz="3600" dirty="0">
              <a:solidFill>
                <a:schemeClr val="bg1"/>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063" y="4271161"/>
            <a:ext cx="2281257" cy="111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287251" y="4049673"/>
            <a:ext cx="1771149" cy="1773611"/>
          </a:xfrm>
          <a:prstGeom prst="rect">
            <a:avLst/>
          </a:prstGeom>
        </p:spPr>
      </p:pic>
      <p:pic>
        <p:nvPicPr>
          <p:cNvPr id="3" name="Picture 2"/>
          <p:cNvPicPr>
            <a:picLocks noChangeAspect="1"/>
          </p:cNvPicPr>
          <p:nvPr/>
        </p:nvPicPr>
        <p:blipFill>
          <a:blip r:embed="rId6"/>
          <a:stretch>
            <a:fillRect/>
          </a:stretch>
        </p:blipFill>
        <p:spPr>
          <a:xfrm>
            <a:off x="10500238" y="0"/>
            <a:ext cx="1724025" cy="2562225"/>
          </a:xfrm>
          <a:prstGeom prst="rect">
            <a:avLst/>
          </a:prstGeom>
        </p:spPr>
      </p:pic>
    </p:spTree>
    <p:extLst>
      <p:ext uri="{BB962C8B-B14F-4D97-AF65-F5344CB8AC3E}">
        <p14:creationId xmlns:p14="http://schemas.microsoft.com/office/powerpoint/2010/main" val="26749349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25852" y="1"/>
            <a:ext cx="2598821"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Rectangle 2"/>
          <p:cNvSpPr>
            <a:spLocks noGrp="1" noChangeArrowheads="1"/>
          </p:cNvSpPr>
          <p:nvPr>
            <p:ph type="title"/>
          </p:nvPr>
        </p:nvSpPr>
        <p:spPr>
          <a:xfrm>
            <a:off x="505327" y="1"/>
            <a:ext cx="8229600" cy="1143000"/>
          </a:xfrm>
        </p:spPr>
        <p:txBody>
          <a:bodyPr/>
          <a:lstStyle/>
          <a:p>
            <a:pPr eaLnBrk="1" hangingPunct="1"/>
            <a:r>
              <a:rPr lang="en-US" altLang="en-US" b="1" dirty="0"/>
              <a:t>DG</a:t>
            </a:r>
            <a:r>
              <a:rPr lang="en-US" altLang="en-US" dirty="0"/>
              <a:t> technology overview</a:t>
            </a:r>
          </a:p>
        </p:txBody>
      </p:sp>
      <p:sp>
        <p:nvSpPr>
          <p:cNvPr id="61444" name="Text Box 6"/>
          <p:cNvSpPr txBox="1">
            <a:spLocks noChangeArrowheads="1"/>
          </p:cNvSpPr>
          <p:nvPr/>
        </p:nvSpPr>
        <p:spPr bwMode="auto">
          <a:xfrm>
            <a:off x="1114926" y="1704975"/>
            <a:ext cx="10058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4000" dirty="0">
                <a:solidFill>
                  <a:schemeClr val="bg1"/>
                </a:solidFill>
              </a:rPr>
              <a:t> </a:t>
            </a:r>
            <a:r>
              <a:rPr lang="en-US" altLang="en-US" sz="4000" b="1" dirty="0">
                <a:solidFill>
                  <a:schemeClr val="bg1"/>
                </a:solidFill>
              </a:rPr>
              <a:t>DG</a:t>
            </a:r>
            <a:r>
              <a:rPr lang="en-US" altLang="en-US" sz="4000" dirty="0">
                <a:solidFill>
                  <a:schemeClr val="bg1"/>
                </a:solidFill>
              </a:rPr>
              <a:t> = Dispersible Granule</a:t>
            </a:r>
          </a:p>
          <a:p>
            <a:pPr eaLnBrk="1" hangingPunct="1">
              <a:buFontTx/>
              <a:buChar char="•"/>
            </a:pPr>
            <a:r>
              <a:rPr lang="en-US" altLang="en-US" sz="4000" dirty="0">
                <a:solidFill>
                  <a:schemeClr val="bg1"/>
                </a:solidFill>
              </a:rPr>
              <a:t> Disperses into soil (self – incorporation) with about 10 min irrigation or rain</a:t>
            </a:r>
          </a:p>
          <a:p>
            <a:pPr eaLnBrk="1" hangingPunct="1">
              <a:buFontTx/>
              <a:buChar char="•"/>
            </a:pPr>
            <a:r>
              <a:rPr lang="en-US" altLang="en-US" sz="4000" dirty="0">
                <a:solidFill>
                  <a:schemeClr val="bg1"/>
                </a:solidFill>
              </a:rPr>
              <a:t> Increases particle count to roughly 700,000 per square inch</a:t>
            </a:r>
          </a:p>
          <a:p>
            <a:pPr eaLnBrk="1" hangingPunct="1">
              <a:buFontTx/>
              <a:buChar char="•"/>
            </a:pPr>
            <a:r>
              <a:rPr lang="en-US" altLang="en-US" sz="4000" dirty="0">
                <a:solidFill>
                  <a:schemeClr val="bg1"/>
                </a:solidFill>
              </a:rPr>
              <a:t> Consistently delivers better efficacy </a:t>
            </a:r>
          </a:p>
          <a:p>
            <a:pPr eaLnBrk="1" hangingPunct="1">
              <a:buFontTx/>
              <a:buChar char="•"/>
            </a:pPr>
            <a:r>
              <a:rPr lang="en-US" altLang="en-US" sz="4000" dirty="0">
                <a:solidFill>
                  <a:schemeClr val="bg1"/>
                </a:solidFill>
              </a:rPr>
              <a:t> Excellent </a:t>
            </a:r>
            <a:r>
              <a:rPr lang="en-US" altLang="en-US" sz="4000" dirty="0" err="1">
                <a:solidFill>
                  <a:schemeClr val="bg1"/>
                </a:solidFill>
              </a:rPr>
              <a:t>spreadability</a:t>
            </a:r>
            <a:r>
              <a:rPr lang="en-US" altLang="en-US" sz="4000" dirty="0">
                <a:solidFill>
                  <a:schemeClr val="bg1"/>
                </a:solidFill>
              </a:rPr>
              <a:t> (spherical)</a:t>
            </a:r>
          </a:p>
        </p:txBody>
      </p:sp>
      <p:pic>
        <p:nvPicPr>
          <p:cNvPr id="61445" name="Picture 7" descr="DG pro 3-step Andersons product"/>
          <p:cNvPicPr>
            <a:picLocks noGrp="1" noChangeAspect="1" noChangeArrowheads="1"/>
          </p:cNvPicPr>
          <p:nvPr>
            <p:ph sz="half" idx="2"/>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a:xfrm>
            <a:off x="8598568" y="80211"/>
            <a:ext cx="2133600" cy="94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93254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79479" y="2722652"/>
            <a:ext cx="4613347" cy="36352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5240" name="Chart 6"/>
          <p:cNvGraphicFramePr>
            <a:graphicFrameLocks noGrp="1"/>
          </p:cNvGraphicFramePr>
          <p:nvPr>
            <p:ph sz="half" idx="1"/>
          </p:nvPr>
        </p:nvGraphicFramePr>
        <p:xfrm>
          <a:off x="1677988" y="3003551"/>
          <a:ext cx="4214812" cy="3362325"/>
        </p:xfrm>
        <a:graphic>
          <a:graphicData uri="http://schemas.openxmlformats.org/presentationml/2006/ole">
            <mc:AlternateContent xmlns:mc="http://schemas.openxmlformats.org/markup-compatibility/2006">
              <mc:Choice xmlns:v="urn:schemas-microsoft-com:vml" Requires="v">
                <p:oleObj spid="_x0000_s1145" r:id="rId4" imgW="7108552" imgH="3724979" progId="Excel.Chart.8">
                  <p:embed/>
                </p:oleObj>
              </mc:Choice>
              <mc:Fallback>
                <p:oleObj r:id="rId4" imgW="7108552" imgH="372497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t="20287" r="39119"/>
                      <a:stretch>
                        <a:fillRect/>
                      </a:stretch>
                    </p:blipFill>
                    <p:spPr bwMode="auto">
                      <a:xfrm>
                        <a:off x="1677988" y="3003551"/>
                        <a:ext cx="4214812" cy="3362325"/>
                      </a:xfrm>
                      <a:prstGeom prst="rect">
                        <a:avLst/>
                      </a:prstGeom>
                    </p:spPr>
                  </p:pic>
                </p:oleObj>
              </mc:Fallback>
            </mc:AlternateContent>
          </a:graphicData>
        </a:graphic>
      </p:graphicFrame>
      <p:pic>
        <p:nvPicPr>
          <p:cNvPr id="95243" name="Content Placeholder 11"/>
          <p:cNvPicPr>
            <a:picLocks noChangeAspect="1"/>
          </p:cNvPicPr>
          <p:nvPr/>
        </p:nvPicPr>
        <p:blipFill>
          <a:blip r:embed="rId6" cstate="print">
            <a:extLst>
              <a:ext uri="{28A0092B-C50C-407E-A947-70E740481C1C}">
                <a14:useLocalDpi xmlns:a14="http://schemas.microsoft.com/office/drawing/2010/main" val="0"/>
              </a:ext>
            </a:extLst>
          </a:blip>
          <a:srcRect l="5890" t="14658" r="10783" b="15817"/>
          <a:stretch>
            <a:fillRect/>
          </a:stretch>
        </p:blipFill>
        <p:spPr bwMode="auto">
          <a:xfrm>
            <a:off x="6422482" y="3987800"/>
            <a:ext cx="21304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4" name="Content Placeholder 12"/>
          <p:cNvPicPr>
            <a:picLocks noChangeAspect="1"/>
          </p:cNvPicPr>
          <p:nvPr/>
        </p:nvPicPr>
        <p:blipFill>
          <a:blip r:embed="rId7" cstate="print">
            <a:extLst>
              <a:ext uri="{28A0092B-C50C-407E-A947-70E740481C1C}">
                <a14:useLocalDpi xmlns:a14="http://schemas.microsoft.com/office/drawing/2010/main" val="0"/>
              </a:ext>
            </a:extLst>
          </a:blip>
          <a:srcRect l="6447" t="16219" r="12308" b="2536"/>
          <a:stretch>
            <a:fillRect/>
          </a:stretch>
        </p:blipFill>
        <p:spPr bwMode="auto">
          <a:xfrm>
            <a:off x="8771972" y="3944938"/>
            <a:ext cx="18415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1" name="Text Box 19"/>
          <p:cNvSpPr txBox="1">
            <a:spLocks noChangeArrowheads="1"/>
          </p:cNvSpPr>
          <p:nvPr/>
        </p:nvSpPr>
        <p:spPr bwMode="auto">
          <a:xfrm>
            <a:off x="1677988" y="430766"/>
            <a:ext cx="866382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r>
              <a:rPr lang="en-US" altLang="en-US" sz="4400" dirty="0">
                <a:solidFill>
                  <a:schemeClr val="bg1"/>
                </a:solidFill>
                <a:latin typeface="Arial" panose="020B0604020202020204" pitchFamily="34" charset="0"/>
              </a:rPr>
              <a:t> Dispersible Formula is up to 4x more effective vs mined </a:t>
            </a:r>
            <a:r>
              <a:rPr lang="en-US" altLang="en-US" sz="4400" dirty="0" err="1">
                <a:solidFill>
                  <a:schemeClr val="bg1"/>
                </a:solidFill>
                <a:latin typeface="Arial" panose="020B0604020202020204" pitchFamily="34" charset="0"/>
              </a:rPr>
              <a:t>Humates</a:t>
            </a:r>
            <a:endParaRPr lang="en-US" altLang="en-US" sz="4400" dirty="0">
              <a:solidFill>
                <a:schemeClr val="bg1"/>
              </a:solidFill>
              <a:latin typeface="Arial" panose="020B0604020202020204" pitchFamily="34" charset="0"/>
            </a:endParaRPr>
          </a:p>
          <a:p>
            <a:endParaRPr lang="en-US" altLang="en-US" sz="4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2841147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3" y="1411941"/>
            <a:ext cx="11214847" cy="4854388"/>
          </a:xfrm>
        </p:spPr>
        <p:txBody>
          <a:bodyPr>
            <a:normAutofit/>
          </a:bodyPr>
          <a:lstStyle/>
          <a:p>
            <a:r>
              <a:rPr lang="en-US" dirty="0"/>
              <a:t>Comparable or greater performance was observed after applications of Humic DG, as compared to screened humate applied at a 4x greater rate.</a:t>
            </a:r>
          </a:p>
          <a:p>
            <a:r>
              <a:rPr lang="en-US" dirty="0"/>
              <a:t>Increased performance due to:</a:t>
            </a:r>
          </a:p>
          <a:p>
            <a:pPr lvl="1"/>
            <a:r>
              <a:rPr lang="en-US" dirty="0"/>
              <a:t>Dispersible Granule (DG) Technology</a:t>
            </a:r>
          </a:p>
          <a:p>
            <a:pPr lvl="2"/>
            <a:r>
              <a:rPr lang="en-US" dirty="0"/>
              <a:t>Self incorporation into the soil</a:t>
            </a:r>
          </a:p>
          <a:p>
            <a:pPr lvl="1"/>
            <a:r>
              <a:rPr lang="en-US" dirty="0"/>
              <a:t>Humic Acid Precursor</a:t>
            </a:r>
          </a:p>
          <a:p>
            <a:pPr lvl="1"/>
            <a:r>
              <a:rPr lang="en-US" dirty="0"/>
              <a:t>Two Sources of Humic Substances</a:t>
            </a:r>
          </a:p>
          <a:p>
            <a:pPr lvl="2"/>
            <a:r>
              <a:rPr lang="en-US" dirty="0"/>
              <a:t>Immediate activity in soil and increased availability over time, as compared to the single source of screened </a:t>
            </a:r>
            <a:r>
              <a:rPr lang="en-US" dirty="0" err="1"/>
              <a:t>humate</a:t>
            </a:r>
            <a:endParaRPr lang="en-US" dirty="0"/>
          </a:p>
          <a:p>
            <a:pPr lvl="1"/>
            <a:r>
              <a:rPr lang="en-US" dirty="0"/>
              <a:t>Spherical </a:t>
            </a:r>
            <a:r>
              <a:rPr lang="en-US" dirty="0" err="1"/>
              <a:t>Prill</a:t>
            </a:r>
            <a:r>
              <a:rPr lang="en-US" dirty="0"/>
              <a:t> </a:t>
            </a:r>
          </a:p>
          <a:p>
            <a:pPr lvl="2"/>
            <a:r>
              <a:rPr lang="en-US" dirty="0"/>
              <a:t>Improved coverage and solubility</a:t>
            </a:r>
          </a:p>
          <a:p>
            <a:pPr lvl="1"/>
            <a:endParaRPr lang="en-US" dirty="0"/>
          </a:p>
          <a:p>
            <a:pPr lvl="1"/>
            <a:endParaRPr lang="en-US" dirty="0"/>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EE3D047-84F5-4E1F-8D84-8F71151946B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p:txBody>
          <a:bodyPr>
            <a:normAutofit/>
          </a:bodyPr>
          <a:lstStyle/>
          <a:p>
            <a:r>
              <a:rPr lang="en-US" dirty="0"/>
              <a:t>Greenhouse, 2013</a:t>
            </a:r>
          </a:p>
        </p:txBody>
      </p:sp>
    </p:spTree>
    <p:extLst>
      <p:ext uri="{BB962C8B-B14F-4D97-AF65-F5344CB8AC3E}">
        <p14:creationId xmlns:p14="http://schemas.microsoft.com/office/powerpoint/2010/main" val="1233362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25" y="1524001"/>
            <a:ext cx="10265275" cy="4571999"/>
          </a:xfrm>
        </p:spPr>
        <p:txBody>
          <a:bodyPr>
            <a:normAutofit/>
          </a:bodyPr>
          <a:lstStyle/>
          <a:p>
            <a:pPr marL="0" indent="0">
              <a:buNone/>
            </a:pPr>
            <a:r>
              <a:rPr lang="en-US" sz="2400" b="1" dirty="0">
                <a:solidFill>
                  <a:schemeClr val="tx1"/>
                </a:solidFill>
                <a:latin typeface="Century Gothic" panose="020B0502020202020204" pitchFamily="34" charset="0"/>
              </a:rPr>
              <a:t>FEATURES:</a:t>
            </a:r>
            <a:r>
              <a:rPr lang="en-US" sz="2400" dirty="0">
                <a:solidFill>
                  <a:schemeClr val="tx1"/>
                </a:solidFill>
                <a:latin typeface="Century Gothic" panose="020B0502020202020204" pitchFamily="34" charset="0"/>
              </a:rPr>
              <a:t>                                                                                    </a:t>
            </a:r>
          </a:p>
          <a:p>
            <a:pPr lvl="1"/>
            <a:r>
              <a:rPr lang="en-US" sz="2200" dirty="0">
                <a:solidFill>
                  <a:schemeClr val="tx1"/>
                </a:solidFill>
                <a:latin typeface="Century Gothic" panose="020B0502020202020204" pitchFamily="34" charset="0"/>
              </a:rPr>
              <a:t>DG technology allows for improved availability in soil solution</a:t>
            </a:r>
          </a:p>
          <a:p>
            <a:pPr lvl="2"/>
            <a:r>
              <a:rPr lang="en-US" sz="2000" dirty="0">
                <a:solidFill>
                  <a:schemeClr val="tx1"/>
                </a:solidFill>
                <a:latin typeface="Century Gothic" panose="020B0502020202020204" pitchFamily="34" charset="0"/>
              </a:rPr>
              <a:t>  Quicker and longer availability to crops    </a:t>
            </a:r>
          </a:p>
          <a:p>
            <a:pPr lvl="1"/>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Enviromentally</a:t>
            </a:r>
            <a:r>
              <a:rPr lang="en-US" sz="2200" dirty="0">
                <a:solidFill>
                  <a:schemeClr val="tx1"/>
                </a:solidFill>
                <a:latin typeface="Century Gothic" panose="020B0502020202020204" pitchFamily="34" charset="0"/>
              </a:rPr>
              <a:t> friendly:</a:t>
            </a:r>
          </a:p>
          <a:p>
            <a:pPr lvl="2"/>
            <a:r>
              <a:rPr lang="en-US" sz="2000" dirty="0">
                <a:solidFill>
                  <a:schemeClr val="tx1"/>
                </a:solidFill>
                <a:latin typeface="Century Gothic" panose="020B0502020202020204" pitchFamily="34" charset="0"/>
              </a:rPr>
              <a:t>Increase water penetration into soil, retains soil moisture</a:t>
            </a:r>
          </a:p>
          <a:p>
            <a:pPr lvl="2"/>
            <a:r>
              <a:rPr lang="en-US" sz="2000" dirty="0">
                <a:solidFill>
                  <a:schemeClr val="tx1"/>
                </a:solidFill>
                <a:latin typeface="Century Gothic" panose="020B0502020202020204" pitchFamily="34" charset="0"/>
              </a:rPr>
              <a:t>Reduces nutrient volatilization and increases nutrient uptake particularly Phosphorus and Nitrogen</a:t>
            </a:r>
          </a:p>
          <a:p>
            <a:pPr lvl="1"/>
            <a:r>
              <a:rPr lang="en-US" sz="2200" dirty="0">
                <a:solidFill>
                  <a:schemeClr val="tx1"/>
                </a:solidFill>
                <a:latin typeface="Century Gothic" panose="020B0502020202020204" pitchFamily="34" charset="0"/>
              </a:rPr>
              <a:t>Impact on Soil Health </a:t>
            </a:r>
          </a:p>
          <a:p>
            <a:pPr lvl="2"/>
            <a:r>
              <a:rPr lang="en-US" sz="2000" dirty="0">
                <a:solidFill>
                  <a:schemeClr val="tx1"/>
                </a:solidFill>
                <a:latin typeface="Century Gothic" panose="020B0502020202020204" pitchFamily="34" charset="0"/>
              </a:rPr>
              <a:t>Positive impact on soil pH, soil microbiology and beneficial organisms.</a:t>
            </a:r>
          </a:p>
          <a:p>
            <a:pPr lvl="2"/>
            <a:r>
              <a:rPr lang="en-US" sz="2000" dirty="0">
                <a:solidFill>
                  <a:schemeClr val="tx1"/>
                </a:solidFill>
                <a:latin typeface="Century Gothic" panose="020B0502020202020204" pitchFamily="34" charset="0"/>
              </a:rPr>
              <a:t>Provides soluble carbon “bridge” to soils depleted of humus or low CEC</a:t>
            </a:r>
            <a:br>
              <a:rPr lang="en-US" dirty="0">
                <a:latin typeface="Century Gothic" panose="020B0502020202020204" pitchFamily="34" charset="0"/>
              </a:rPr>
            </a:br>
            <a:endParaRPr lang="en-US" dirty="0">
              <a:latin typeface="Century Gothic" panose="020B0502020202020204" pitchFamily="34" charset="0"/>
            </a:endParaRPr>
          </a:p>
        </p:txBody>
      </p:sp>
      <p:pic>
        <p:nvPicPr>
          <p:cNvPr id="6" name="Picture 5" descr="HumicDG_12-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25" y="435485"/>
            <a:ext cx="3641641" cy="9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155" y="5805670"/>
            <a:ext cx="1216317" cy="685880"/>
          </a:xfrm>
          <a:prstGeom prst="rect">
            <a:avLst/>
          </a:prstGeom>
        </p:spPr>
      </p:pic>
      <p:sp>
        <p:nvSpPr>
          <p:cNvPr id="8" name="TextBox 7"/>
          <p:cNvSpPr txBox="1"/>
          <p:nvPr/>
        </p:nvSpPr>
        <p:spPr>
          <a:xfrm>
            <a:off x="9618816" y="6491550"/>
            <a:ext cx="24352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www.AndersonsHumates.com</a:t>
            </a:r>
          </a:p>
        </p:txBody>
      </p:sp>
    </p:spTree>
    <p:extLst>
      <p:ext uri="{BB962C8B-B14F-4D97-AF65-F5344CB8AC3E}">
        <p14:creationId xmlns:p14="http://schemas.microsoft.com/office/powerpoint/2010/main" val="2256361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Corn – </a:t>
            </a:r>
            <a:r>
              <a:rPr lang="en-US" dirty="0" err="1"/>
              <a:t>Missouri,Wisc</a:t>
            </a:r>
            <a:r>
              <a:rPr lang="en-US" dirty="0"/>
              <a:t> 2015</a:t>
            </a:r>
          </a:p>
        </p:txBody>
      </p:sp>
      <p:sp>
        <p:nvSpPr>
          <p:cNvPr id="9" name="Text Placeholder 8"/>
          <p:cNvSpPr>
            <a:spLocks noGrp="1"/>
          </p:cNvSpPr>
          <p:nvPr>
            <p:ph type="body" idx="1"/>
          </p:nvPr>
        </p:nvSpPr>
        <p:spPr>
          <a:xfrm>
            <a:off x="532660" y="1482572"/>
            <a:ext cx="4401035" cy="736845"/>
          </a:xfrm>
        </p:spPr>
        <p:txBody>
          <a:bodyPr/>
          <a:lstStyle/>
          <a:p>
            <a:r>
              <a:rPr lang="en-US" sz="2000" dirty="0"/>
              <a:t>Avg. Yield Increase:</a:t>
            </a:r>
          </a:p>
          <a:p>
            <a:r>
              <a:rPr lang="en-US" sz="2000" dirty="0"/>
              <a:t>Corn – 5-15 Bu, Soybeans- 2-7 </a:t>
            </a:r>
            <a:r>
              <a:rPr lang="en-US" sz="2000" dirty="0" err="1"/>
              <a:t>bu</a:t>
            </a:r>
            <a:endParaRPr lang="en-US" sz="2000" dirty="0"/>
          </a:p>
        </p:txBody>
      </p:sp>
      <p:sp>
        <p:nvSpPr>
          <p:cNvPr id="11" name="Text Placeholder 10"/>
          <p:cNvSpPr>
            <a:spLocks noGrp="1"/>
          </p:cNvSpPr>
          <p:nvPr>
            <p:ph type="body" sz="quarter" idx="3"/>
          </p:nvPr>
        </p:nvSpPr>
        <p:spPr>
          <a:xfrm>
            <a:off x="5155519" y="1482573"/>
            <a:ext cx="4281443" cy="941032"/>
          </a:xfrm>
        </p:spPr>
        <p:txBody>
          <a:bodyPr/>
          <a:lstStyle/>
          <a:p>
            <a:r>
              <a:rPr lang="en-US" dirty="0"/>
              <a:t>15-to 25% Root Mass Increase </a:t>
            </a:r>
            <a:r>
              <a:rPr lang="en-US" sz="1200" dirty="0"/>
              <a:t>(D </a:t>
            </a:r>
            <a:r>
              <a:rPr lang="en-US" sz="1200" dirty="0" err="1"/>
              <a:t>Olk</a:t>
            </a:r>
            <a:r>
              <a:rPr lang="en-US" sz="1200" dirty="0"/>
              <a:t> &amp;D </a:t>
            </a:r>
            <a:r>
              <a:rPr lang="en-US" sz="1200" dirty="0" err="1"/>
              <a:t>Dinnes</a:t>
            </a:r>
            <a:r>
              <a:rPr lang="en-US" sz="1200" dirty="0"/>
              <a:t> ;USDA)</a:t>
            </a:r>
          </a:p>
          <a:p>
            <a:endParaRPr lang="en-US" sz="12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1F2EA-57BB-4315-BB61-391486DDC668}"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pic>
        <p:nvPicPr>
          <p:cNvPr id="13"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56200" y="2343705"/>
            <a:ext cx="4119563" cy="3590568"/>
          </a:xfrm>
          <a:prstGeom prst="rect">
            <a:avLst/>
          </a:prstGeom>
        </p:spPr>
      </p:pic>
      <p:pic>
        <p:nvPicPr>
          <p:cNvPr id="1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5400000">
            <a:off x="836119" y="2244434"/>
            <a:ext cx="3590570" cy="37891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432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25" y="1524001"/>
            <a:ext cx="10265275" cy="4571999"/>
          </a:xfrm>
        </p:spPr>
        <p:txBody>
          <a:bodyPr>
            <a:normAutofit fontScale="25000" lnSpcReduction="20000"/>
          </a:bodyPr>
          <a:lstStyle/>
          <a:p>
            <a:pPr marL="0" indent="0">
              <a:buNone/>
            </a:pPr>
            <a:r>
              <a:rPr lang="en-US" sz="11200" b="1" dirty="0">
                <a:solidFill>
                  <a:schemeClr val="tx1"/>
                </a:solidFill>
                <a:latin typeface="Century Gothic" panose="020B0502020202020204" pitchFamily="34" charset="0"/>
              </a:rPr>
              <a:t>Application:</a:t>
            </a:r>
            <a:r>
              <a:rPr lang="en-US" sz="11200" dirty="0">
                <a:solidFill>
                  <a:schemeClr val="tx1"/>
                </a:solidFill>
                <a:latin typeface="Century Gothic" panose="020B0502020202020204" pitchFamily="34" charset="0"/>
              </a:rPr>
              <a:t>                                                                                    </a:t>
            </a:r>
          </a:p>
          <a:p>
            <a:pPr lvl="1"/>
            <a:r>
              <a:rPr lang="en-US" sz="8000" b="1" dirty="0">
                <a:solidFill>
                  <a:schemeClr val="tx1"/>
                </a:solidFill>
                <a:latin typeface="Century Gothic" panose="020B0502020202020204" pitchFamily="34" charset="0"/>
              </a:rPr>
              <a:t>Application Rates  of Standard Granular </a:t>
            </a:r>
            <a:r>
              <a:rPr lang="en-US" sz="8000" b="1" dirty="0" err="1">
                <a:solidFill>
                  <a:schemeClr val="tx1"/>
                </a:solidFill>
                <a:latin typeface="Century Gothic" panose="020B0502020202020204" pitchFamily="34" charset="0"/>
              </a:rPr>
              <a:t>Humate</a:t>
            </a:r>
            <a:r>
              <a:rPr lang="en-US" sz="8000" b="1" dirty="0">
                <a:solidFill>
                  <a:schemeClr val="tx1"/>
                </a:solidFill>
                <a:latin typeface="Century Gothic" panose="020B0502020202020204" pitchFamily="34" charset="0"/>
              </a:rPr>
              <a:t> </a:t>
            </a:r>
          </a:p>
          <a:p>
            <a:pPr lvl="1">
              <a:buFont typeface="Courier New" panose="02070309020205020404" pitchFamily="49" charset="0"/>
              <a:buChar char="o"/>
            </a:pPr>
            <a:r>
              <a:rPr lang="en-US" sz="8000" dirty="0">
                <a:latin typeface="Century Gothic" panose="020B0502020202020204" pitchFamily="34" charset="0"/>
              </a:rPr>
              <a:t>Broad cast – 100-400 pounds / acre…. In furrow -10-20pounds </a:t>
            </a:r>
          </a:p>
          <a:p>
            <a:pPr lvl="1"/>
            <a:r>
              <a:rPr lang="en-US" sz="8000" b="1" dirty="0">
                <a:latin typeface="Century Gothic" panose="020B0502020202020204" pitchFamily="34" charset="0"/>
              </a:rPr>
              <a:t>Application rates of </a:t>
            </a:r>
            <a:r>
              <a:rPr lang="en-US" sz="8000" b="1" dirty="0" err="1">
                <a:latin typeface="Century Gothic" panose="020B0502020202020204" pitchFamily="34" charset="0"/>
              </a:rPr>
              <a:t>Humic</a:t>
            </a:r>
            <a:r>
              <a:rPr lang="en-US" sz="8000" b="1" dirty="0">
                <a:latin typeface="Century Gothic" panose="020B0502020202020204" pitchFamily="34" charset="0"/>
              </a:rPr>
              <a:t> DG </a:t>
            </a:r>
          </a:p>
          <a:p>
            <a:pPr lvl="1">
              <a:buFont typeface="Courier New" panose="02070309020205020404" pitchFamily="49" charset="0"/>
              <a:buChar char="o"/>
            </a:pPr>
            <a:r>
              <a:rPr lang="en-US" sz="8000" dirty="0">
                <a:latin typeface="Century Gothic" panose="020B0502020202020204" pitchFamily="34" charset="0"/>
              </a:rPr>
              <a:t>Broad cast 25-40 pounds / acre .. Best mixed with fertilizer</a:t>
            </a:r>
          </a:p>
          <a:p>
            <a:pPr lvl="1">
              <a:buFont typeface="Courier New" panose="02070309020205020404" pitchFamily="49" charset="0"/>
              <a:buChar char="o"/>
            </a:pPr>
            <a:r>
              <a:rPr lang="en-US" sz="8000" dirty="0">
                <a:latin typeface="Century Gothic" panose="020B0502020202020204" pitchFamily="34" charset="0"/>
              </a:rPr>
              <a:t>Bedding , 15-25   pounds per acre</a:t>
            </a:r>
          </a:p>
          <a:p>
            <a:pPr lvl="1">
              <a:buFont typeface="Courier New" panose="02070309020205020404" pitchFamily="49" charset="0"/>
              <a:buChar char="o"/>
            </a:pPr>
            <a:r>
              <a:rPr lang="en-US" sz="8000" dirty="0">
                <a:latin typeface="Century Gothic" panose="020B0502020202020204" pitchFamily="34" charset="0"/>
              </a:rPr>
              <a:t>In furrow, 2x2, 5-15 pounds / acre</a:t>
            </a:r>
          </a:p>
          <a:p>
            <a:pPr lvl="1">
              <a:buFont typeface="Courier New" panose="02070309020205020404" pitchFamily="49" charset="0"/>
              <a:buChar char="o"/>
            </a:pPr>
            <a:endParaRPr lang="en-US" sz="8000" dirty="0">
              <a:latin typeface="Century Gothic" panose="020B0502020202020204" pitchFamily="34" charset="0"/>
            </a:endParaRPr>
          </a:p>
          <a:p>
            <a:pPr lvl="1">
              <a:buClr>
                <a:srgbClr val="90C226"/>
              </a:buClr>
            </a:pPr>
            <a:r>
              <a:rPr lang="en-US" sz="8000" b="1" dirty="0">
                <a:solidFill>
                  <a:prstClr val="black">
                    <a:lumMod val="75000"/>
                    <a:lumOff val="25000"/>
                  </a:prstClr>
                </a:solidFill>
                <a:latin typeface="Century Gothic" panose="020B0502020202020204" pitchFamily="34" charset="0"/>
              </a:rPr>
              <a:t>Equipment</a:t>
            </a:r>
          </a:p>
          <a:p>
            <a:pPr lvl="1">
              <a:buClr>
                <a:srgbClr val="90C226"/>
              </a:buClr>
              <a:buFont typeface="Courier New" panose="02070309020205020404" pitchFamily="49" charset="0"/>
              <a:buChar char="o"/>
            </a:pPr>
            <a:r>
              <a:rPr lang="en-US" sz="8000" b="1" dirty="0">
                <a:solidFill>
                  <a:prstClr val="black"/>
                </a:solidFill>
                <a:latin typeface="Century Gothic" panose="020B0502020202020204" pitchFamily="34" charset="0"/>
              </a:rPr>
              <a:t> </a:t>
            </a:r>
            <a:r>
              <a:rPr lang="en-US" sz="8000" dirty="0">
                <a:solidFill>
                  <a:prstClr val="black"/>
                </a:solidFill>
                <a:latin typeface="Century Gothic" panose="020B0502020202020204" pitchFamily="34" charset="0"/>
              </a:rPr>
              <a:t>Air Drill, 2x2 ,in furrow </a:t>
            </a:r>
            <a:r>
              <a:rPr lang="en-US" sz="8000" dirty="0" err="1">
                <a:solidFill>
                  <a:prstClr val="black"/>
                </a:solidFill>
                <a:latin typeface="Century Gothic" panose="020B0502020202020204" pitchFamily="34" charset="0"/>
              </a:rPr>
              <a:t>etc</a:t>
            </a:r>
            <a:endParaRPr lang="en-US" sz="8000" dirty="0">
              <a:solidFill>
                <a:prstClr val="black"/>
              </a:solidFill>
              <a:latin typeface="Century Gothic" panose="020B0502020202020204" pitchFamily="34" charset="0"/>
            </a:endParaRPr>
          </a:p>
          <a:p>
            <a:pPr lvl="1">
              <a:buClr>
                <a:srgbClr val="90C226"/>
              </a:buClr>
              <a:buFont typeface="Courier New" panose="02070309020205020404" pitchFamily="49" charset="0"/>
              <a:buChar char="o"/>
            </a:pPr>
            <a:r>
              <a:rPr lang="en-US" sz="8000" dirty="0">
                <a:solidFill>
                  <a:prstClr val="black"/>
                </a:solidFill>
                <a:latin typeface="Century Gothic" panose="020B0502020202020204" pitchFamily="34" charset="0"/>
              </a:rPr>
              <a:t>Broad Cast ,Urea &amp; Dap, Potash Spinner and Pneumatic </a:t>
            </a:r>
          </a:p>
          <a:p>
            <a:pPr lvl="1">
              <a:buClr>
                <a:srgbClr val="90C226"/>
              </a:buClr>
              <a:buFont typeface="Courier New" panose="02070309020205020404" pitchFamily="49" charset="0"/>
              <a:buChar char="o"/>
            </a:pPr>
            <a:endParaRPr lang="en-US" sz="8000" dirty="0">
              <a:solidFill>
                <a:prstClr val="black"/>
              </a:solidFill>
              <a:latin typeface="Century Gothic" panose="020B0502020202020204" pitchFamily="34" charset="0"/>
            </a:endParaRPr>
          </a:p>
          <a:p>
            <a:pPr lvl="1">
              <a:buFont typeface="Courier New" panose="02070309020205020404" pitchFamily="49" charset="0"/>
              <a:buChar char="o"/>
            </a:pPr>
            <a:endParaRPr lang="en-US" b="1" dirty="0">
              <a:latin typeface="Century Gothic" panose="020B0502020202020204" pitchFamily="34" charset="0"/>
            </a:endParaRPr>
          </a:p>
          <a:p>
            <a:pPr marL="457200" lvl="1" indent="0">
              <a:buNone/>
            </a:pPr>
            <a:endParaRPr lang="en-US" b="1" dirty="0">
              <a:latin typeface="Century Gothic" panose="020B0502020202020204" pitchFamily="34" charset="0"/>
            </a:endParaRPr>
          </a:p>
          <a:p>
            <a:pPr lvl="1">
              <a:buFont typeface="Courier New" panose="02070309020205020404" pitchFamily="49" charset="0"/>
              <a:buChar char="o"/>
            </a:pPr>
            <a:endParaRPr lang="en-US" b="1" dirty="0">
              <a:latin typeface="Century Gothic" panose="020B0502020202020204" pitchFamily="34" charset="0"/>
            </a:endParaRPr>
          </a:p>
          <a:p>
            <a:pPr marL="457200" lvl="1" indent="0">
              <a:buNone/>
            </a:pPr>
            <a:br>
              <a:rPr lang="en-US" b="1" dirty="0">
                <a:latin typeface="Century Gothic" panose="020B0502020202020204" pitchFamily="34" charset="0"/>
              </a:rPr>
            </a:br>
            <a:endParaRPr lang="en-US" b="1" dirty="0">
              <a:latin typeface="Century Gothic" panose="020B0502020202020204" pitchFamily="34" charset="0"/>
            </a:endParaRPr>
          </a:p>
        </p:txBody>
      </p:sp>
      <p:pic>
        <p:nvPicPr>
          <p:cNvPr id="6" name="Picture 5" descr="HumicDG_12-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25" y="435485"/>
            <a:ext cx="3641641" cy="9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155" y="5805670"/>
            <a:ext cx="1216317" cy="685880"/>
          </a:xfrm>
          <a:prstGeom prst="rect">
            <a:avLst/>
          </a:prstGeom>
        </p:spPr>
      </p:pic>
      <p:sp>
        <p:nvSpPr>
          <p:cNvPr id="8" name="TextBox 7"/>
          <p:cNvSpPr txBox="1"/>
          <p:nvPr/>
        </p:nvSpPr>
        <p:spPr>
          <a:xfrm>
            <a:off x="9618816" y="6491550"/>
            <a:ext cx="24352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www.AndersonsHumates.com</a:t>
            </a:r>
          </a:p>
        </p:txBody>
      </p:sp>
    </p:spTree>
    <p:extLst>
      <p:ext uri="{BB962C8B-B14F-4D97-AF65-F5344CB8AC3E}">
        <p14:creationId xmlns:p14="http://schemas.microsoft.com/office/powerpoint/2010/main" val="3581245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41" y="311950"/>
            <a:ext cx="11776364" cy="793169"/>
          </a:xfrm>
          <a:noFill/>
        </p:spPr>
        <p:txBody>
          <a:bodyPr anchor="t">
            <a:noAutofit/>
          </a:bodyPr>
          <a:lstStyle/>
          <a:p>
            <a:r>
              <a:rPr lang="en-US" sz="4000" dirty="0">
                <a:latin typeface="Century Gothic" panose="020B0502020202020204" pitchFamily="34" charset="0"/>
              </a:rPr>
              <a:t>The Power of Humic DG: </a:t>
            </a:r>
            <a:br>
              <a:rPr lang="en-US" sz="4000" dirty="0">
                <a:latin typeface="Century Gothic" panose="020B0502020202020204" pitchFamily="34" charset="0"/>
              </a:rPr>
            </a:br>
            <a:r>
              <a:rPr lang="en-US" sz="4000" dirty="0">
                <a:latin typeface="Century Gothic" panose="020B0502020202020204" pitchFamily="34" charset="0"/>
              </a:rPr>
              <a:t>Nutrient Efficiency</a:t>
            </a:r>
            <a:endParaRPr lang="en-US" sz="4000" dirty="0">
              <a:solidFill>
                <a:schemeClr val="bg1"/>
              </a:solidFill>
              <a:latin typeface="Century Gothic" panose="020B0502020202020204" pitchFamily="34" charset="0"/>
            </a:endParaRPr>
          </a:p>
        </p:txBody>
      </p:sp>
      <p:sp>
        <p:nvSpPr>
          <p:cNvPr id="4" name="Rectangle 3"/>
          <p:cNvSpPr/>
          <p:nvPr/>
        </p:nvSpPr>
        <p:spPr>
          <a:xfrm>
            <a:off x="826941" y="1848448"/>
            <a:ext cx="8993334" cy="1421928"/>
          </a:xfrm>
          <a:prstGeom prst="rect">
            <a:avLst/>
          </a:prstGeom>
        </p:spPr>
        <p:txBody>
          <a:bodyPr wrap="square">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a study conducted at The Ohio State University in 2011, Humic DG, applied along with a half rate fertilizer application, resulted in greater dry weight of corn compared to half rate fertilizer alone. </a:t>
            </a:r>
          </a:p>
        </p:txBody>
      </p:sp>
      <p:pic>
        <p:nvPicPr>
          <p:cNvPr id="10"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7032" y="3872518"/>
            <a:ext cx="4031415" cy="2161858"/>
          </a:xfrm>
        </p:spPr>
      </p:pic>
      <p:sp>
        <p:nvSpPr>
          <p:cNvPr id="12" name="Round Same Side Corner Rectangle 11"/>
          <p:cNvSpPr/>
          <p:nvPr/>
        </p:nvSpPr>
        <p:spPr>
          <a:xfrm>
            <a:off x="1197032" y="3277370"/>
            <a:ext cx="8421784" cy="609600"/>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Corn Roots Harvested 1 Month After Treatment</a:t>
            </a:r>
          </a:p>
        </p:txBody>
      </p:sp>
      <p:sp>
        <p:nvSpPr>
          <p:cNvPr id="13" name="Round Same Side Corner Rectangle 12"/>
          <p:cNvSpPr/>
          <p:nvPr/>
        </p:nvSpPr>
        <p:spPr>
          <a:xfrm>
            <a:off x="797088" y="6041370"/>
            <a:ext cx="4831303" cy="598715"/>
          </a:xfrm>
          <a:prstGeom prst="round2SameRect">
            <a:avLst>
              <a:gd name="adj1" fmla="val 0"/>
              <a:gd name="adj2" fmla="val 171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Half Rate Fertilizer</a:t>
            </a:r>
          </a:p>
        </p:txBody>
      </p:sp>
      <p:grpSp>
        <p:nvGrpSpPr>
          <p:cNvPr id="3" name="Group 2"/>
          <p:cNvGrpSpPr/>
          <p:nvPr/>
        </p:nvGrpSpPr>
        <p:grpSpPr>
          <a:xfrm>
            <a:off x="5410198" y="3872518"/>
            <a:ext cx="4571415" cy="2760573"/>
            <a:chOff x="5410198" y="3653443"/>
            <a:chExt cx="4571415" cy="2760573"/>
          </a:xfrm>
        </p:grpSpPr>
        <p:pic>
          <p:nvPicPr>
            <p:cNvPr id="11"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037" y="3653443"/>
              <a:ext cx="3855737" cy="2168852"/>
            </a:xfrm>
            <a:prstGeom prst="rect">
              <a:avLst/>
            </a:prstGeom>
          </p:spPr>
        </p:pic>
        <p:sp>
          <p:nvSpPr>
            <p:cNvPr id="14" name="Round Same Side Corner Rectangle 13"/>
            <p:cNvSpPr/>
            <p:nvPr/>
          </p:nvSpPr>
          <p:spPr>
            <a:xfrm>
              <a:off x="5410198" y="5815301"/>
              <a:ext cx="4571415" cy="598715"/>
            </a:xfrm>
            <a:prstGeom prst="round2SameRect">
              <a:avLst>
                <a:gd name="adj1" fmla="val 0"/>
                <a:gd name="adj2" fmla="val 171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Half Rate Fertilizer +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Humic DG</a:t>
              </a:r>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0155" y="5805670"/>
            <a:ext cx="1216317" cy="685880"/>
          </a:xfrm>
          <a:prstGeom prst="rect">
            <a:avLst/>
          </a:prstGeom>
        </p:spPr>
      </p:pic>
      <p:sp>
        <p:nvSpPr>
          <p:cNvPr id="15" name="TextBox 14"/>
          <p:cNvSpPr txBox="1"/>
          <p:nvPr/>
        </p:nvSpPr>
        <p:spPr>
          <a:xfrm>
            <a:off x="9618816" y="6491550"/>
            <a:ext cx="24352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www.AndersonsHumates.com</a:t>
            </a:r>
          </a:p>
        </p:txBody>
      </p:sp>
    </p:spTree>
    <p:extLst>
      <p:ext uri="{BB962C8B-B14F-4D97-AF65-F5344CB8AC3E}">
        <p14:creationId xmlns:p14="http://schemas.microsoft.com/office/powerpoint/2010/main" val="4266773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nvPr>
        </p:nvGraphicFramePr>
        <p:xfrm>
          <a:off x="2590801" y="2057400"/>
          <a:ext cx="7010400" cy="3621024"/>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pPr defTabSz="457200">
              <a:defRPr/>
            </a:pPr>
            <a:fld id="{1EE3D047-84F5-4E1F-8D84-8F71151946B6}" type="slidenum">
              <a:rPr lang="en-US">
                <a:solidFill>
                  <a:prstClr val="black"/>
                </a:solidFill>
                <a:latin typeface="Century Gothic"/>
              </a:rPr>
              <a:pPr defTabSz="457200">
                <a:defRPr/>
              </a:pPr>
              <a:t>49</a:t>
            </a:fld>
            <a:endParaRPr lang="en-US">
              <a:solidFill>
                <a:prstClr val="black"/>
              </a:solidFill>
              <a:latin typeface="Century Gothic"/>
            </a:endParaRPr>
          </a:p>
        </p:txBody>
      </p:sp>
      <p:sp>
        <p:nvSpPr>
          <p:cNvPr id="9" name="Round Same Side Corner Rectangle 8"/>
          <p:cNvSpPr/>
          <p:nvPr/>
        </p:nvSpPr>
        <p:spPr>
          <a:xfrm>
            <a:off x="2569028" y="5715000"/>
            <a:ext cx="7022592" cy="805544"/>
          </a:xfrm>
          <a:prstGeom prst="round2SameRect">
            <a:avLst>
              <a:gd name="adj1" fmla="val 1095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7A7A7A">
                    <a:lumMod val="50000"/>
                  </a:srgbClr>
                </a:solidFill>
                <a:latin typeface="Century Gothic"/>
              </a:rPr>
              <a:t>Greater leaf count in wheat treated with 25 #/A Humic DG compared to those treated with 100 #/A screened humate.</a:t>
            </a:r>
          </a:p>
        </p:txBody>
      </p:sp>
      <p:sp>
        <p:nvSpPr>
          <p:cNvPr id="10" name="Title 1"/>
          <p:cNvSpPr>
            <a:spLocks noGrp="1"/>
          </p:cNvSpPr>
          <p:nvPr>
            <p:ph type="title"/>
          </p:nvPr>
        </p:nvSpPr>
        <p:spPr>
          <a:xfrm>
            <a:off x="2583628" y="762000"/>
            <a:ext cx="7024744" cy="1143000"/>
          </a:xfrm>
          <a:solidFill>
            <a:schemeClr val="tx1">
              <a:lumMod val="95000"/>
              <a:lumOff val="5000"/>
            </a:schemeClr>
          </a:solidFill>
        </p:spPr>
        <p:txBody>
          <a:bodyPr anchor="ctr">
            <a:normAutofit/>
          </a:bodyPr>
          <a:lstStyle/>
          <a:p>
            <a:pPr algn="ctr"/>
            <a:r>
              <a:rPr lang="en-US" sz="2800" dirty="0">
                <a:solidFill>
                  <a:schemeClr val="bg1"/>
                </a:solidFill>
              </a:rPr>
              <a:t>2013 </a:t>
            </a:r>
            <a:r>
              <a:rPr lang="en-US" sz="2800" dirty="0" err="1">
                <a:solidFill>
                  <a:schemeClr val="bg1"/>
                </a:solidFill>
              </a:rPr>
              <a:t>Humic</a:t>
            </a:r>
            <a:r>
              <a:rPr lang="en-US" sz="2800" dirty="0">
                <a:solidFill>
                  <a:schemeClr val="bg1"/>
                </a:solidFill>
              </a:rPr>
              <a:t> Rate Study</a:t>
            </a:r>
            <a:br>
              <a:rPr lang="en-US" sz="2800" dirty="0">
                <a:solidFill>
                  <a:schemeClr val="bg1"/>
                </a:solidFill>
              </a:rPr>
            </a:br>
            <a:r>
              <a:rPr lang="en-US" sz="2800" dirty="0">
                <a:solidFill>
                  <a:schemeClr val="bg1"/>
                </a:solidFill>
              </a:rPr>
              <a:t>The Ohio State University</a:t>
            </a:r>
          </a:p>
        </p:txBody>
      </p:sp>
    </p:spTree>
    <p:extLst>
      <p:ext uri="{BB962C8B-B14F-4D97-AF65-F5344CB8AC3E}">
        <p14:creationId xmlns:p14="http://schemas.microsoft.com/office/powerpoint/2010/main" val="116301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Beneficial Soil Microorganisms</a:t>
            </a:r>
          </a:p>
        </p:txBody>
      </p:sp>
      <p:sp>
        <p:nvSpPr>
          <p:cNvPr id="3" name="Content Placeholder 2"/>
          <p:cNvSpPr>
            <a:spLocks noGrp="1"/>
          </p:cNvSpPr>
          <p:nvPr>
            <p:ph idx="1"/>
          </p:nvPr>
        </p:nvSpPr>
        <p:spPr>
          <a:xfrm>
            <a:off x="433136" y="1581655"/>
            <a:ext cx="5232643" cy="4351338"/>
          </a:xfrm>
        </p:spPr>
        <p:txBody>
          <a:bodyPr>
            <a:noAutofit/>
          </a:bodyPr>
          <a:lstStyle/>
          <a:p>
            <a:r>
              <a:rPr lang="en-US" sz="3600" dirty="0"/>
              <a:t>Functions:</a:t>
            </a:r>
          </a:p>
          <a:p>
            <a:pPr lvl="1"/>
            <a:r>
              <a:rPr lang="en-US" sz="3200" dirty="0"/>
              <a:t>Make nutrients available to plants in the organic form</a:t>
            </a:r>
          </a:p>
          <a:p>
            <a:pPr lvl="1"/>
            <a:r>
              <a:rPr lang="en-US" sz="3200" dirty="0"/>
              <a:t>Promote soil structure</a:t>
            </a:r>
          </a:p>
          <a:p>
            <a:pPr lvl="1"/>
            <a:r>
              <a:rPr lang="en-US" sz="3200" dirty="0"/>
              <a:t>Produce plant growth hormones</a:t>
            </a:r>
          </a:p>
          <a:p>
            <a:pPr lvl="1"/>
            <a:r>
              <a:rPr lang="en-US" sz="3200" dirty="0"/>
              <a:t>Protect plant from pathogens</a:t>
            </a:r>
          </a:p>
        </p:txBody>
      </p:sp>
      <p:sp>
        <p:nvSpPr>
          <p:cNvPr id="4" name="TextBox 3"/>
          <p:cNvSpPr txBox="1"/>
          <p:nvPr/>
        </p:nvSpPr>
        <p:spPr>
          <a:xfrm>
            <a:off x="0" y="6197459"/>
            <a:ext cx="5324168" cy="276999"/>
          </a:xfrm>
          <a:prstGeom prst="rect">
            <a:avLst/>
          </a:prstGeom>
          <a:noFill/>
        </p:spPr>
        <p:txBody>
          <a:bodyPr wrap="square" rtlCol="0">
            <a:spAutoFit/>
          </a:bodyPr>
          <a:lstStyle/>
          <a:p>
            <a:r>
              <a:rPr lang="en-US" sz="1200" dirty="0">
                <a:solidFill>
                  <a:schemeClr val="bg1"/>
                </a:solidFill>
              </a:rPr>
              <a:t>Sylvia, </a:t>
            </a:r>
            <a:r>
              <a:rPr lang="en-US" sz="1200" i="1" dirty="0">
                <a:solidFill>
                  <a:schemeClr val="bg1"/>
                </a:solidFill>
              </a:rPr>
              <a:t>Principles and Applications of Soil Microbiology, pg 257</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319"/>
          <a:stretch/>
        </p:blipFill>
        <p:spPr>
          <a:xfrm>
            <a:off x="6103183" y="1581655"/>
            <a:ext cx="5388740" cy="4289367"/>
          </a:xfrm>
          <a:prstGeom prst="rect">
            <a:avLst/>
          </a:prstGeom>
        </p:spPr>
      </p:pic>
      <p:sp>
        <p:nvSpPr>
          <p:cNvPr id="7" name="TextBox 6"/>
          <p:cNvSpPr txBox="1"/>
          <p:nvPr/>
        </p:nvSpPr>
        <p:spPr>
          <a:xfrm rot="16200000">
            <a:off x="10341950" y="4506020"/>
            <a:ext cx="2576946" cy="276999"/>
          </a:xfrm>
          <a:prstGeom prst="rect">
            <a:avLst/>
          </a:prstGeom>
          <a:noFill/>
        </p:spPr>
        <p:txBody>
          <a:bodyPr wrap="square" rtlCol="0">
            <a:spAutoFit/>
          </a:bodyPr>
          <a:lstStyle/>
          <a:p>
            <a:r>
              <a:rPr lang="en-US" sz="1200" dirty="0">
                <a:solidFill>
                  <a:schemeClr val="bg1"/>
                </a:solidFill>
              </a:rPr>
              <a:t>Photo Copyright Modern Farmer</a:t>
            </a:r>
          </a:p>
        </p:txBody>
      </p:sp>
    </p:spTree>
    <p:extLst>
      <p:ext uri="{BB962C8B-B14F-4D97-AF65-F5344CB8AC3E}">
        <p14:creationId xmlns:p14="http://schemas.microsoft.com/office/powerpoint/2010/main" val="679719601"/>
      </p:ext>
    </p:extLst>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nvPr>
        </p:nvGraphicFramePr>
        <p:xfrm>
          <a:off x="2590801" y="2057400"/>
          <a:ext cx="7010400" cy="3621024"/>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pPr defTabSz="457200">
              <a:defRPr/>
            </a:pPr>
            <a:fld id="{6BD3323D-5875-44AD-BE7F-DB7FB745DF46}" type="slidenum">
              <a:rPr lang="en-US">
                <a:solidFill>
                  <a:prstClr val="black"/>
                </a:solidFill>
                <a:latin typeface="Century Gothic"/>
              </a:rPr>
              <a:pPr defTabSz="457200">
                <a:defRPr/>
              </a:pPr>
              <a:t>50</a:t>
            </a:fld>
            <a:endParaRPr lang="en-US">
              <a:solidFill>
                <a:prstClr val="black"/>
              </a:solidFill>
              <a:latin typeface="Century Gothic"/>
            </a:endParaRPr>
          </a:p>
        </p:txBody>
      </p:sp>
      <p:sp>
        <p:nvSpPr>
          <p:cNvPr id="9" name="Round Same Side Corner Rectangle 8"/>
          <p:cNvSpPr/>
          <p:nvPr/>
        </p:nvSpPr>
        <p:spPr>
          <a:xfrm>
            <a:off x="2569028" y="5715000"/>
            <a:ext cx="7022592" cy="805544"/>
          </a:xfrm>
          <a:prstGeom prst="round2SameRect">
            <a:avLst>
              <a:gd name="adj1" fmla="val 1095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7A7A7A">
                    <a:lumMod val="50000"/>
                  </a:srgbClr>
                </a:solidFill>
                <a:latin typeface="Century Gothic"/>
              </a:rPr>
              <a:t>Leaf count of tomatoes treated with 25 #/A Humic DG was greater than those treated with 100 #/A screened humate.</a:t>
            </a:r>
          </a:p>
        </p:txBody>
      </p:sp>
      <p:sp>
        <p:nvSpPr>
          <p:cNvPr id="10" name="Title 1"/>
          <p:cNvSpPr>
            <a:spLocks noGrp="1"/>
          </p:cNvSpPr>
          <p:nvPr>
            <p:ph type="title"/>
          </p:nvPr>
        </p:nvSpPr>
        <p:spPr>
          <a:xfrm>
            <a:off x="2583628" y="762000"/>
            <a:ext cx="7024744" cy="1143000"/>
          </a:xfrm>
          <a:solidFill>
            <a:schemeClr val="tx1">
              <a:lumMod val="95000"/>
              <a:lumOff val="5000"/>
            </a:schemeClr>
          </a:solidFill>
        </p:spPr>
        <p:txBody>
          <a:bodyPr anchor="ctr">
            <a:normAutofit/>
          </a:bodyPr>
          <a:lstStyle/>
          <a:p>
            <a:pPr algn="ctr"/>
            <a:r>
              <a:rPr lang="en-US" sz="2800" dirty="0">
                <a:solidFill>
                  <a:schemeClr val="bg1"/>
                </a:solidFill>
              </a:rPr>
              <a:t>2013 </a:t>
            </a:r>
            <a:r>
              <a:rPr lang="en-US" sz="2800" dirty="0" err="1">
                <a:solidFill>
                  <a:schemeClr val="bg1"/>
                </a:solidFill>
              </a:rPr>
              <a:t>Humic</a:t>
            </a:r>
            <a:r>
              <a:rPr lang="en-US" sz="2800" dirty="0">
                <a:solidFill>
                  <a:schemeClr val="bg1"/>
                </a:solidFill>
              </a:rPr>
              <a:t> Rate Study</a:t>
            </a:r>
            <a:br>
              <a:rPr lang="en-US" sz="2800" dirty="0">
                <a:solidFill>
                  <a:schemeClr val="bg1"/>
                </a:solidFill>
              </a:rPr>
            </a:br>
            <a:r>
              <a:rPr lang="en-US" sz="2800" dirty="0">
                <a:solidFill>
                  <a:schemeClr val="bg1"/>
                </a:solidFill>
              </a:rPr>
              <a:t>The Ohio State University</a:t>
            </a:r>
          </a:p>
        </p:txBody>
      </p:sp>
    </p:spTree>
    <p:extLst>
      <p:ext uri="{BB962C8B-B14F-4D97-AF65-F5344CB8AC3E}">
        <p14:creationId xmlns:p14="http://schemas.microsoft.com/office/powerpoint/2010/main" val="3370066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449" y="193054"/>
            <a:ext cx="8229600" cy="1143000"/>
          </a:xfrm>
        </p:spPr>
        <p:txBody>
          <a:bodyPr>
            <a:normAutofit/>
          </a:bodyPr>
          <a:lstStyle/>
          <a:p>
            <a:r>
              <a:rPr lang="en-US" sz="3600" dirty="0"/>
              <a:t>The Benefits of </a:t>
            </a:r>
            <a:r>
              <a:rPr lang="en-US" sz="3600" dirty="0" err="1"/>
              <a:t>Humic</a:t>
            </a:r>
            <a:r>
              <a:rPr lang="en-US" sz="3600" dirty="0"/>
              <a:t> DG – soil or crop specific ?</a:t>
            </a:r>
          </a:p>
        </p:txBody>
      </p:sp>
      <p:sp>
        <p:nvSpPr>
          <p:cNvPr id="3" name="Content Placeholder 2"/>
          <p:cNvSpPr>
            <a:spLocks noGrp="1"/>
          </p:cNvSpPr>
          <p:nvPr>
            <p:ph idx="1"/>
          </p:nvPr>
        </p:nvSpPr>
        <p:spPr>
          <a:xfrm>
            <a:off x="394138" y="1513490"/>
            <a:ext cx="11351172" cy="4406461"/>
          </a:xfrm>
        </p:spPr>
        <p:txBody>
          <a:bodyPr>
            <a:normAutofit lnSpcReduction="10000"/>
          </a:bodyPr>
          <a:lstStyle/>
          <a:p>
            <a:pPr marL="0" indent="0">
              <a:buNone/>
            </a:pPr>
            <a:r>
              <a:rPr lang="en-US" dirty="0"/>
              <a:t>Increased root growth (length &amp; number) observed after application, improvement in leaf size and productivity :</a:t>
            </a:r>
          </a:p>
          <a:p>
            <a:pPr marL="0" indent="0">
              <a:buNone/>
            </a:pPr>
            <a:r>
              <a:rPr lang="en-US" dirty="0"/>
              <a:t>Group 1:                                                                                                 Corn, tomato, cucumber, wheat , pepper, carrot, milo, </a:t>
            </a:r>
            <a:r>
              <a:rPr lang="en-US" dirty="0" err="1"/>
              <a:t>bentgrass</a:t>
            </a:r>
            <a:r>
              <a:rPr lang="en-US" dirty="0"/>
              <a:t>.                      </a:t>
            </a:r>
          </a:p>
          <a:p>
            <a:pPr marL="457189" lvl="1" indent="0">
              <a:buNone/>
            </a:pPr>
            <a:endParaRPr lang="en-US" dirty="0"/>
          </a:p>
          <a:p>
            <a:r>
              <a:rPr lang="en-US" dirty="0"/>
              <a:t>Group 2: Green beans, sugar cane , sugar beets, canola, strawberries ,alfalfa, oats, dry beans, </a:t>
            </a:r>
            <a:r>
              <a:rPr lang="en-US" dirty="0" err="1"/>
              <a:t>blueberries,lettuce</a:t>
            </a:r>
            <a:r>
              <a:rPr lang="en-US" dirty="0"/>
              <a:t> .</a:t>
            </a:r>
          </a:p>
          <a:p>
            <a:pPr marL="0" indent="0">
              <a:buNone/>
            </a:pPr>
            <a:r>
              <a:rPr lang="en-US" dirty="0"/>
              <a:t>  </a:t>
            </a:r>
          </a:p>
          <a:p>
            <a:r>
              <a:rPr lang="en-US" dirty="0"/>
              <a:t>Group 3: soybeans ,fruit trees     </a:t>
            </a:r>
          </a:p>
        </p:txBody>
      </p:sp>
      <p:sp>
        <p:nvSpPr>
          <p:cNvPr id="4" name="TextBox 3"/>
          <p:cNvSpPr txBox="1"/>
          <p:nvPr/>
        </p:nvSpPr>
        <p:spPr>
          <a:xfrm>
            <a:off x="0" y="6211757"/>
            <a:ext cx="5218386" cy="276999"/>
          </a:xfrm>
          <a:prstGeom prst="rect">
            <a:avLst/>
          </a:prstGeom>
          <a:noFill/>
        </p:spPr>
        <p:txBody>
          <a:bodyPr wrap="square" rtlCol="0">
            <a:spAutoFit/>
          </a:bodyPr>
          <a:lstStyle/>
          <a:p>
            <a:r>
              <a:rPr lang="it-IT" sz="1200" dirty="0">
                <a:solidFill>
                  <a:schemeClr val="bg1"/>
                </a:solidFill>
              </a:rPr>
              <a:t>Academic Studies: Cooper (1998), Adani (1998), Arancon (2006), Quilty (2011)</a:t>
            </a:r>
          </a:p>
        </p:txBody>
      </p:sp>
    </p:spTree>
    <p:extLst>
      <p:ext uri="{BB962C8B-B14F-4D97-AF65-F5344CB8AC3E}">
        <p14:creationId xmlns:p14="http://schemas.microsoft.com/office/powerpoint/2010/main" val="395249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1983413" y="8980"/>
            <a:ext cx="8686800" cy="1143000"/>
          </a:xfrm>
        </p:spPr>
        <p:txBody>
          <a:bodyPr>
            <a:normAutofit fontScale="90000"/>
          </a:bodyPr>
          <a:lstStyle/>
          <a:p>
            <a:r>
              <a:rPr lang="en-US" altLang="en-US" sz="4000" b="1" i="1" dirty="0" err="1">
                <a:effectLst>
                  <a:outerShdw blurRad="38100" dist="38100" dir="2700000" algn="tl">
                    <a:srgbClr val="000000">
                      <a:alpha val="43137"/>
                    </a:srgbClr>
                  </a:outerShdw>
                </a:effectLst>
              </a:rPr>
              <a:t>Humic</a:t>
            </a:r>
            <a:r>
              <a:rPr lang="en-US" altLang="en-US" sz="4000" b="1" i="1" dirty="0">
                <a:effectLst>
                  <a:outerShdw blurRad="38100" dist="38100" dir="2700000" algn="tl">
                    <a:srgbClr val="000000">
                      <a:alpha val="43137"/>
                    </a:srgbClr>
                  </a:outerShdw>
                </a:effectLst>
              </a:rPr>
              <a:t> DG- soil or crop application?</a:t>
            </a:r>
          </a:p>
        </p:txBody>
      </p:sp>
      <p:sp>
        <p:nvSpPr>
          <p:cNvPr id="75779" name="Rectangle 3"/>
          <p:cNvSpPr>
            <a:spLocks noGrp="1" noChangeArrowheads="1"/>
          </p:cNvSpPr>
          <p:nvPr>
            <p:ph idx="1"/>
          </p:nvPr>
        </p:nvSpPr>
        <p:spPr>
          <a:xfrm>
            <a:off x="678357" y="1204355"/>
            <a:ext cx="11414235" cy="4739035"/>
          </a:xfrm>
        </p:spPr>
        <p:txBody>
          <a:bodyPr>
            <a:normAutofit/>
          </a:bodyPr>
          <a:lstStyle/>
          <a:p>
            <a:pPr lvl="1"/>
            <a:r>
              <a:rPr lang="en-US" altLang="en-US" sz="3200" dirty="0"/>
              <a:t> </a:t>
            </a:r>
            <a:r>
              <a:rPr lang="en-US" altLang="en-US" sz="2000" dirty="0"/>
              <a:t>CEC – lower than 6.5 (sand or clay soil) granular</a:t>
            </a:r>
          </a:p>
          <a:p>
            <a:pPr lvl="1"/>
            <a:r>
              <a:rPr lang="en-US" altLang="en-US" sz="2000" dirty="0"/>
              <a:t>  pH Higher than 5.5 (pH a driver</a:t>
            </a:r>
            <a:r>
              <a:rPr lang="en-US" altLang="en-US" dirty="0"/>
              <a:t>)</a:t>
            </a:r>
          </a:p>
          <a:p>
            <a:pPr lvl="1"/>
            <a:r>
              <a:rPr lang="en-US" altLang="en-US" dirty="0"/>
              <a:t>  </a:t>
            </a:r>
            <a:r>
              <a:rPr lang="en-US" altLang="en-US" sz="2000" dirty="0"/>
              <a:t>Impaired soils – salinity , Bicarbonates etc. </a:t>
            </a:r>
          </a:p>
          <a:p>
            <a:pPr lvl="1"/>
            <a:r>
              <a:rPr lang="en-US" altLang="en-US" sz="2000" dirty="0"/>
              <a:t>  Abiotic Stress  liquid</a:t>
            </a:r>
            <a:endParaRPr lang="en-US" altLang="en-US" sz="3200" dirty="0"/>
          </a:p>
          <a:p>
            <a:pPr marL="457189" lvl="1" indent="0">
              <a:buNone/>
            </a:pPr>
            <a:endParaRPr lang="en-US" altLang="en-US" sz="3200" dirty="0"/>
          </a:p>
        </p:txBody>
      </p:sp>
      <p:sp>
        <p:nvSpPr>
          <p:cNvPr id="4" name="TextBox 3"/>
          <p:cNvSpPr txBox="1"/>
          <p:nvPr/>
        </p:nvSpPr>
        <p:spPr>
          <a:xfrm>
            <a:off x="2954412" y="6035689"/>
            <a:ext cx="9144000" cy="646331"/>
          </a:xfrm>
          <a:prstGeom prst="rect">
            <a:avLst/>
          </a:prstGeom>
          <a:noFill/>
        </p:spPr>
        <p:txBody>
          <a:bodyPr wrap="square" rtlCol="0">
            <a:spAutoFit/>
          </a:bodyPr>
          <a:lstStyle/>
          <a:p>
            <a:pPr algn="r"/>
            <a:r>
              <a:rPr lang="en-US" sz="1200" dirty="0">
                <a:solidFill>
                  <a:schemeClr val="bg1"/>
                </a:solidFill>
              </a:rPr>
              <a:t>Brady &amp; Weil, </a:t>
            </a:r>
            <a:r>
              <a:rPr lang="en-US" sz="1200" i="1" dirty="0">
                <a:solidFill>
                  <a:schemeClr val="bg1"/>
                </a:solidFill>
              </a:rPr>
              <a:t>The Nature and Properties of Soils, pg  341, 514;</a:t>
            </a:r>
          </a:p>
          <a:p>
            <a:pPr algn="r"/>
            <a:r>
              <a:rPr lang="en-US" altLang="en-US" sz="1200" dirty="0">
                <a:solidFill>
                  <a:schemeClr val="bg1"/>
                </a:solidFill>
              </a:rPr>
              <a:t>http://aggie-horticulture.tamu.edu/newsletters/hortupdate/hortupdate_archives/2002/jun02/art4jun.html</a:t>
            </a:r>
          </a:p>
          <a:p>
            <a:pPr algn="r"/>
            <a:r>
              <a:rPr lang="en-US" sz="1200" i="1" dirty="0">
                <a:solidFill>
                  <a:schemeClr val="bg1"/>
                </a:solidFill>
              </a:rPr>
              <a:t> </a:t>
            </a:r>
          </a:p>
        </p:txBody>
      </p:sp>
      <p:sp>
        <p:nvSpPr>
          <p:cNvPr id="3" name="Rounded Rectangle 2"/>
          <p:cNvSpPr/>
          <p:nvPr/>
        </p:nvSpPr>
        <p:spPr>
          <a:xfrm>
            <a:off x="1796902" y="2937770"/>
            <a:ext cx="8726425" cy="1373821"/>
          </a:xfrm>
          <a:prstGeom prst="roundRect">
            <a:avLst/>
          </a:prstGeom>
          <a:solidFill>
            <a:schemeClr val="accent6"/>
          </a:solidFill>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TextBox 4"/>
          <p:cNvSpPr txBox="1"/>
          <p:nvPr/>
        </p:nvSpPr>
        <p:spPr>
          <a:xfrm rot="16200000">
            <a:off x="1385869" y="3238623"/>
            <a:ext cx="1564424" cy="369332"/>
          </a:xfrm>
          <a:prstGeom prst="rect">
            <a:avLst/>
          </a:prstGeom>
          <a:noFill/>
        </p:spPr>
        <p:txBody>
          <a:bodyPr wrap="square" rtlCol="0">
            <a:spAutoFit/>
          </a:bodyPr>
          <a:lstStyle/>
          <a:p>
            <a:r>
              <a:rPr lang="en-US" b="1" dirty="0"/>
              <a:t>LOW CEC</a:t>
            </a:r>
          </a:p>
        </p:txBody>
      </p:sp>
      <p:sp>
        <p:nvSpPr>
          <p:cNvPr id="8" name="TextBox 7"/>
          <p:cNvSpPr txBox="1"/>
          <p:nvPr/>
        </p:nvSpPr>
        <p:spPr>
          <a:xfrm rot="16200000">
            <a:off x="9837427" y="2959593"/>
            <a:ext cx="1216574" cy="369332"/>
          </a:xfrm>
          <a:prstGeom prst="rect">
            <a:avLst/>
          </a:prstGeom>
          <a:noFill/>
        </p:spPr>
        <p:txBody>
          <a:bodyPr wrap="square" rtlCol="0">
            <a:spAutoFit/>
          </a:bodyPr>
          <a:lstStyle/>
          <a:p>
            <a:r>
              <a:rPr lang="en-US" b="1" dirty="0"/>
              <a:t>HIGH CEC</a:t>
            </a:r>
          </a:p>
        </p:txBody>
      </p:sp>
      <p:sp>
        <p:nvSpPr>
          <p:cNvPr id="6" name="Right Arrow 5"/>
          <p:cNvSpPr/>
          <p:nvPr/>
        </p:nvSpPr>
        <p:spPr>
          <a:xfrm>
            <a:off x="2168079" y="4531350"/>
            <a:ext cx="8462300" cy="445997"/>
          </a:xfrm>
          <a:prstGeom prst="rightArrow">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0				    300				600+</a:t>
            </a:r>
          </a:p>
        </p:txBody>
      </p:sp>
      <p:sp>
        <p:nvSpPr>
          <p:cNvPr id="7" name="TextBox 6"/>
          <p:cNvSpPr txBox="1"/>
          <p:nvPr/>
        </p:nvSpPr>
        <p:spPr>
          <a:xfrm rot="19166346">
            <a:off x="2099984" y="3157408"/>
            <a:ext cx="1663186" cy="369332"/>
          </a:xfrm>
          <a:prstGeom prst="rect">
            <a:avLst/>
          </a:prstGeom>
          <a:noFill/>
        </p:spPr>
        <p:txBody>
          <a:bodyPr wrap="square" rtlCol="0">
            <a:spAutoFit/>
          </a:bodyPr>
          <a:lstStyle/>
          <a:p>
            <a:r>
              <a:rPr lang="en-US" dirty="0"/>
              <a:t>Sand (9)</a:t>
            </a:r>
          </a:p>
        </p:txBody>
      </p:sp>
      <p:sp>
        <p:nvSpPr>
          <p:cNvPr id="11" name="TextBox 10"/>
          <p:cNvSpPr txBox="1"/>
          <p:nvPr/>
        </p:nvSpPr>
        <p:spPr>
          <a:xfrm rot="19166346">
            <a:off x="2527009" y="3353380"/>
            <a:ext cx="1957478" cy="369332"/>
          </a:xfrm>
          <a:prstGeom prst="rect">
            <a:avLst/>
          </a:prstGeom>
          <a:noFill/>
        </p:spPr>
        <p:txBody>
          <a:bodyPr wrap="square" rtlCol="0">
            <a:spAutoFit/>
          </a:bodyPr>
          <a:lstStyle/>
          <a:p>
            <a:r>
              <a:rPr lang="en-US" dirty="0"/>
              <a:t>Clay (30)</a:t>
            </a:r>
          </a:p>
        </p:txBody>
      </p:sp>
      <p:sp>
        <p:nvSpPr>
          <p:cNvPr id="12" name="TextBox 11"/>
          <p:cNvSpPr txBox="1"/>
          <p:nvPr/>
        </p:nvSpPr>
        <p:spPr>
          <a:xfrm rot="19166346">
            <a:off x="4752991" y="3469604"/>
            <a:ext cx="1760864" cy="338554"/>
          </a:xfrm>
          <a:prstGeom prst="rect">
            <a:avLst/>
          </a:prstGeom>
          <a:noFill/>
        </p:spPr>
        <p:txBody>
          <a:bodyPr wrap="square" rtlCol="0">
            <a:spAutoFit/>
          </a:bodyPr>
          <a:lstStyle/>
          <a:p>
            <a:r>
              <a:rPr lang="en-US" sz="1600" dirty="0"/>
              <a:t>Humus (150-250)</a:t>
            </a:r>
          </a:p>
        </p:txBody>
      </p:sp>
      <p:sp>
        <p:nvSpPr>
          <p:cNvPr id="13" name="TextBox 12"/>
          <p:cNvSpPr txBox="1"/>
          <p:nvPr/>
        </p:nvSpPr>
        <p:spPr>
          <a:xfrm rot="19166346">
            <a:off x="8268653" y="3156311"/>
            <a:ext cx="2474726" cy="369332"/>
          </a:xfrm>
          <a:prstGeom prst="rect">
            <a:avLst/>
          </a:prstGeom>
          <a:noFill/>
        </p:spPr>
        <p:txBody>
          <a:bodyPr wrap="square" rtlCol="0">
            <a:spAutoFit/>
          </a:bodyPr>
          <a:lstStyle/>
          <a:p>
            <a:r>
              <a:rPr lang="en-US" dirty="0"/>
              <a:t>Humic Acid (600+)</a:t>
            </a:r>
          </a:p>
        </p:txBody>
      </p:sp>
      <p:sp>
        <p:nvSpPr>
          <p:cNvPr id="2" name="TextBox 1"/>
          <p:cNvSpPr txBox="1"/>
          <p:nvPr/>
        </p:nvSpPr>
        <p:spPr>
          <a:xfrm>
            <a:off x="5367328" y="4752753"/>
            <a:ext cx="1556100" cy="369332"/>
          </a:xfrm>
          <a:prstGeom prst="rect">
            <a:avLst/>
          </a:prstGeom>
          <a:noFill/>
        </p:spPr>
        <p:txBody>
          <a:bodyPr wrap="square" rtlCol="0">
            <a:spAutoFit/>
          </a:bodyPr>
          <a:lstStyle/>
          <a:p>
            <a:r>
              <a:rPr lang="en-US" dirty="0" err="1">
                <a:solidFill>
                  <a:schemeClr val="bg1"/>
                </a:solidFill>
              </a:rPr>
              <a:t>milliequivalent</a:t>
            </a:r>
            <a:endParaRPr lang="en-US" dirty="0">
              <a:solidFill>
                <a:schemeClr val="bg1"/>
              </a:solidFill>
            </a:endParaRPr>
          </a:p>
        </p:txBody>
      </p:sp>
      <p:pic>
        <p:nvPicPr>
          <p:cNvPr id="9" name="Picture 8"/>
          <p:cNvPicPr>
            <a:picLocks noChangeAspect="1"/>
          </p:cNvPicPr>
          <p:nvPr/>
        </p:nvPicPr>
        <p:blipFill>
          <a:blip r:embed="rId3"/>
          <a:stretch>
            <a:fillRect/>
          </a:stretch>
        </p:blipFill>
        <p:spPr>
          <a:xfrm>
            <a:off x="37655" y="5177154"/>
            <a:ext cx="3679442" cy="1572384"/>
          </a:xfrm>
          <a:prstGeom prst="rect">
            <a:avLst/>
          </a:prstGeom>
        </p:spPr>
      </p:pic>
      <p:sp>
        <p:nvSpPr>
          <p:cNvPr id="10" name="Rectangle 9"/>
          <p:cNvSpPr/>
          <p:nvPr/>
        </p:nvSpPr>
        <p:spPr>
          <a:xfrm>
            <a:off x="6923428" y="6549731"/>
            <a:ext cx="6096000" cy="261610"/>
          </a:xfrm>
          <a:prstGeom prst="rect">
            <a:avLst/>
          </a:prstGeom>
        </p:spPr>
        <p:txBody>
          <a:bodyPr>
            <a:spAutoFit/>
          </a:bodyPr>
          <a:lstStyle/>
          <a:p>
            <a:r>
              <a:rPr lang="en-US" sz="1100" dirty="0">
                <a:solidFill>
                  <a:schemeClr val="bg1"/>
                </a:solidFill>
              </a:rPr>
              <a:t>http://www.spectrumanalytic.com/support/library/ff/CEC_BpH_and_percent_sat.htm</a:t>
            </a:r>
          </a:p>
        </p:txBody>
      </p:sp>
    </p:spTree>
    <p:extLst>
      <p:ext uri="{BB962C8B-B14F-4D97-AF65-F5344CB8AC3E}">
        <p14:creationId xmlns:p14="http://schemas.microsoft.com/office/powerpoint/2010/main" val="134021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Century Gothic" panose="020B0502020202020204" pitchFamily="34" charset="0"/>
              </a:rPr>
              <a:t>Corn Growth System- Timing</a:t>
            </a:r>
          </a:p>
        </p:txBody>
      </p:sp>
      <p:sp>
        <p:nvSpPr>
          <p:cNvPr id="3" name="Content Placeholder 2">
            <a:extLst>
              <a:ext uri="{FF2B5EF4-FFF2-40B4-BE49-F238E27FC236}">
                <a16:creationId xmlns:a16="http://schemas.microsoft.com/office/drawing/2014/main" id="{153415BC-50F1-430A-B26F-3C76CE5536AA}"/>
              </a:ext>
            </a:extLst>
          </p:cNvPr>
          <p:cNvSpPr>
            <a:spLocks noGrp="1"/>
          </p:cNvSpPr>
          <p:nvPr>
            <p:ph idx="1"/>
          </p:nvPr>
        </p:nvSpPr>
        <p:spPr/>
        <p:txBody>
          <a:bodyPr/>
          <a:lstStyle/>
          <a:p>
            <a:endParaRPr lang="en-US"/>
          </a:p>
        </p:txBody>
      </p:sp>
      <p:pic>
        <p:nvPicPr>
          <p:cNvPr id="2" name="Picture 1"/>
          <p:cNvPicPr>
            <a:picLocks noChangeAspect="1"/>
          </p:cNvPicPr>
          <p:nvPr/>
        </p:nvPicPr>
        <p:blipFill rotWithShape="1">
          <a:blip r:embed="rId2"/>
          <a:srcRect b="17308"/>
          <a:stretch/>
        </p:blipFill>
        <p:spPr>
          <a:xfrm>
            <a:off x="423199" y="1237519"/>
            <a:ext cx="11242938" cy="5140421"/>
          </a:xfrm>
          <a:prstGeom prst="rect">
            <a:avLst/>
          </a:prstGeom>
        </p:spPr>
      </p:pic>
    </p:spTree>
    <p:extLst>
      <p:ext uri="{BB962C8B-B14F-4D97-AF65-F5344CB8AC3E}">
        <p14:creationId xmlns:p14="http://schemas.microsoft.com/office/powerpoint/2010/main" val="3275666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HUMIC DG – A Better Value !!!! </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81A0D57-A7FF-432A-AE15-4F2AC1D87840}" type="slidenum">
              <a:rPr lang="en-US" smtClean="0"/>
              <a:pPr>
                <a:defRPr/>
              </a:pPr>
              <a:t>54</a:t>
            </a:fld>
            <a:endParaRPr lang="en-US" dirty="0"/>
          </a:p>
        </p:txBody>
      </p:sp>
      <p:sp>
        <p:nvSpPr>
          <p:cNvPr id="5" name="TextBox 4">
            <a:extLst>
              <a:ext uri="{FF2B5EF4-FFF2-40B4-BE49-F238E27FC236}">
                <a16:creationId xmlns:a16="http://schemas.microsoft.com/office/drawing/2014/main" id="{55AA73C0-B1ED-4F4C-A924-1C6057264963}"/>
              </a:ext>
            </a:extLst>
          </p:cNvPr>
          <p:cNvSpPr txBox="1"/>
          <p:nvPr/>
        </p:nvSpPr>
        <p:spPr>
          <a:xfrm>
            <a:off x="575353" y="1581655"/>
            <a:ext cx="8989887" cy="5078313"/>
          </a:xfrm>
          <a:prstGeom prst="rect">
            <a:avLst/>
          </a:prstGeom>
          <a:noFill/>
        </p:spPr>
        <p:txBody>
          <a:bodyPr wrap="square" rtlCol="0">
            <a:spAutoFit/>
          </a:bodyPr>
          <a:lstStyle/>
          <a:p>
            <a:r>
              <a:rPr lang="en-US" sz="3600" dirty="0">
                <a:solidFill>
                  <a:schemeClr val="bg1"/>
                </a:solidFill>
              </a:rPr>
              <a:t>Determining Rate in Use :</a:t>
            </a:r>
          </a:p>
          <a:p>
            <a:endParaRPr lang="en-US" sz="3600" dirty="0">
              <a:solidFill>
                <a:schemeClr val="bg1"/>
              </a:solidFill>
            </a:endParaRPr>
          </a:p>
          <a:p>
            <a:r>
              <a:rPr lang="en-US" sz="3600" dirty="0">
                <a:solidFill>
                  <a:schemeClr val="bg1"/>
                </a:solidFill>
              </a:rPr>
              <a:t>To many variables to determine a rate in use </a:t>
            </a:r>
          </a:p>
          <a:p>
            <a:r>
              <a:rPr lang="en-US" sz="3600" dirty="0">
                <a:solidFill>
                  <a:schemeClr val="bg1"/>
                </a:solidFill>
              </a:rPr>
              <a:t>Including :</a:t>
            </a:r>
          </a:p>
          <a:p>
            <a:pPr marL="571500" indent="-571500">
              <a:buFont typeface="Arial" panose="020B0604020202020204" pitchFamily="34" charset="0"/>
              <a:buChar char="•"/>
            </a:pPr>
            <a:r>
              <a:rPr lang="en-US" sz="3600" dirty="0">
                <a:solidFill>
                  <a:schemeClr val="bg1"/>
                </a:solidFill>
              </a:rPr>
              <a:t>Native Soil Type </a:t>
            </a:r>
          </a:p>
          <a:p>
            <a:pPr marL="571500" indent="-571500">
              <a:buFont typeface="Arial" panose="020B0604020202020204" pitchFamily="34" charset="0"/>
              <a:buChar char="•"/>
            </a:pPr>
            <a:r>
              <a:rPr lang="en-US" sz="3600" dirty="0">
                <a:solidFill>
                  <a:schemeClr val="bg1"/>
                </a:solidFill>
              </a:rPr>
              <a:t>Base nutrition</a:t>
            </a:r>
          </a:p>
          <a:p>
            <a:pPr marL="571500" indent="-571500">
              <a:buFont typeface="Arial" panose="020B0604020202020204" pitchFamily="34" charset="0"/>
              <a:buChar char="•"/>
            </a:pPr>
            <a:r>
              <a:rPr lang="en-US" sz="3600" dirty="0">
                <a:solidFill>
                  <a:schemeClr val="bg1"/>
                </a:solidFill>
              </a:rPr>
              <a:t>Soil pH</a:t>
            </a:r>
          </a:p>
          <a:p>
            <a:pPr marL="571500" indent="-571500">
              <a:buFont typeface="Arial" panose="020B0604020202020204" pitchFamily="34" charset="0"/>
              <a:buChar char="•"/>
            </a:pPr>
            <a:r>
              <a:rPr lang="en-US" sz="3600" dirty="0">
                <a:solidFill>
                  <a:schemeClr val="bg1"/>
                </a:solidFill>
              </a:rPr>
              <a:t>Salt / bicarbonate Impairment </a:t>
            </a:r>
          </a:p>
          <a:p>
            <a:pPr marL="571500" indent="-571500">
              <a:buFont typeface="Arial" panose="020B0604020202020204" pitchFamily="34" charset="0"/>
              <a:buChar char="•"/>
            </a:pPr>
            <a:r>
              <a:rPr lang="en-US" sz="3600" dirty="0">
                <a:solidFill>
                  <a:schemeClr val="bg1"/>
                </a:solidFill>
              </a:rPr>
              <a:t>Pathogen pressure </a:t>
            </a:r>
          </a:p>
        </p:txBody>
      </p:sp>
    </p:spTree>
    <p:extLst>
      <p:ext uri="{BB962C8B-B14F-4D97-AF65-F5344CB8AC3E}">
        <p14:creationId xmlns:p14="http://schemas.microsoft.com/office/powerpoint/2010/main" val="2284520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685800"/>
            <a:ext cx="7024744" cy="1143000"/>
          </a:xfrm>
        </p:spPr>
        <p:txBody>
          <a:bodyPr anchor="ctr">
            <a:normAutofit/>
          </a:bodyPr>
          <a:lstStyle/>
          <a:p>
            <a:pPr lvl="0"/>
            <a:br>
              <a:rPr lang="en-US" sz="3600" b="1" dirty="0"/>
            </a:br>
            <a:r>
              <a:rPr lang="en-US" sz="2400" dirty="0"/>
              <a:t>Soil Levels of </a:t>
            </a:r>
            <a:r>
              <a:rPr lang="en-US" sz="2400" dirty="0" err="1"/>
              <a:t>Humics</a:t>
            </a:r>
            <a:r>
              <a:rPr lang="en-US" sz="2400" dirty="0"/>
              <a:t>*</a:t>
            </a:r>
            <a:endParaRPr lang="en-US" sz="3600" b="1" dirty="0"/>
          </a:p>
        </p:txBody>
      </p:sp>
      <p:sp>
        <p:nvSpPr>
          <p:cNvPr id="3" name="Content Placeholder 2"/>
          <p:cNvSpPr>
            <a:spLocks noGrp="1"/>
          </p:cNvSpPr>
          <p:nvPr>
            <p:ph idx="1"/>
          </p:nvPr>
        </p:nvSpPr>
        <p:spPr>
          <a:xfrm>
            <a:off x="2567492" y="1901224"/>
            <a:ext cx="7186108" cy="4118577"/>
          </a:xfrm>
        </p:spPr>
        <p:txBody>
          <a:bodyPr>
            <a:normAutofit/>
          </a:bodyPr>
          <a:lstStyle/>
          <a:p>
            <a:pPr marL="0" indent="0">
              <a:spcBef>
                <a:spcPts val="1800"/>
              </a:spcBef>
              <a:buNone/>
            </a:pPr>
            <a:r>
              <a:rPr lang="en-US" sz="2300" dirty="0"/>
              <a:t>A recommend range of 10-50 ppm humic substances in agricultural soils for optimum soil health and plant growth. </a:t>
            </a:r>
          </a:p>
          <a:p>
            <a:pPr marL="0" indent="0">
              <a:spcBef>
                <a:spcPts val="1800"/>
              </a:spcBef>
              <a:buNone/>
            </a:pPr>
            <a:r>
              <a:rPr lang="en-US" sz="2300" dirty="0"/>
              <a:t>To achieve optimum soil levels consider:</a:t>
            </a:r>
          </a:p>
        </p:txBody>
      </p:sp>
      <p:graphicFrame>
        <p:nvGraphicFramePr>
          <p:cNvPr id="5" name="Table 4"/>
          <p:cNvGraphicFramePr>
            <a:graphicFrameLocks noGrp="1"/>
          </p:cNvGraphicFramePr>
          <p:nvPr>
            <p:extLst/>
          </p:nvPr>
        </p:nvGraphicFramePr>
        <p:xfrm>
          <a:off x="2476499" y="3896360"/>
          <a:ext cx="7239003" cy="1940560"/>
        </p:xfrm>
        <a:graphic>
          <a:graphicData uri="http://schemas.openxmlformats.org/drawingml/2006/table">
            <a:tbl>
              <a:tblPr firstRow="1" bandRow="1">
                <a:tableStyleId>{FABFCF23-3B69-468F-B69F-88F6DE6A72F2}</a:tableStyleId>
              </a:tblPr>
              <a:tblGrid>
                <a:gridCol w="1365849">
                  <a:extLst>
                    <a:ext uri="{9D8B030D-6E8A-4147-A177-3AD203B41FA5}">
                      <a16:colId xmlns:a16="http://schemas.microsoft.com/office/drawing/2014/main" val="20000"/>
                    </a:ext>
                  </a:extLst>
                </a:gridCol>
                <a:gridCol w="1957718">
                  <a:extLst>
                    <a:ext uri="{9D8B030D-6E8A-4147-A177-3AD203B41FA5}">
                      <a16:colId xmlns:a16="http://schemas.microsoft.com/office/drawing/2014/main" val="20001"/>
                    </a:ext>
                  </a:extLst>
                </a:gridCol>
                <a:gridCol w="1957718">
                  <a:extLst>
                    <a:ext uri="{9D8B030D-6E8A-4147-A177-3AD203B41FA5}">
                      <a16:colId xmlns:a16="http://schemas.microsoft.com/office/drawing/2014/main" val="20002"/>
                    </a:ext>
                  </a:extLst>
                </a:gridCol>
                <a:gridCol w="1957718">
                  <a:extLst>
                    <a:ext uri="{9D8B030D-6E8A-4147-A177-3AD203B41FA5}">
                      <a16:colId xmlns:a16="http://schemas.microsoft.com/office/drawing/2014/main" val="20003"/>
                    </a:ext>
                  </a:extLst>
                </a:gridCol>
              </a:tblGrid>
              <a:tr h="370840">
                <a:tc>
                  <a:txBody>
                    <a:bodyPr/>
                    <a:lstStyle/>
                    <a:p>
                      <a:pPr algn="ctr"/>
                      <a:r>
                        <a:rPr lang="en-US" sz="1200" dirty="0"/>
                        <a:t>Humus (1 </a:t>
                      </a:r>
                      <a:r>
                        <a:rPr lang="en-US" sz="1200" dirty="0" err="1"/>
                        <a:t>ppm</a:t>
                      </a:r>
                      <a:r>
                        <a:rPr lang="en-US" sz="1200" dirty="0"/>
                        <a:t>)</a:t>
                      </a:r>
                    </a:p>
                  </a:txBody>
                  <a:tcPr anchor="ctr"/>
                </a:tc>
                <a:tc>
                  <a:txBody>
                    <a:bodyPr/>
                    <a:lstStyle/>
                    <a:p>
                      <a:pPr algn="ctr"/>
                      <a:r>
                        <a:rPr lang="en-US" sz="1200" dirty="0"/>
                        <a:t>Required lbs. of</a:t>
                      </a:r>
                      <a:br>
                        <a:rPr lang="en-US" sz="1200" dirty="0"/>
                      </a:br>
                      <a:r>
                        <a:rPr lang="en-US" sz="1200" dirty="0"/>
                        <a:t>Humic Acid/acre</a:t>
                      </a:r>
                    </a:p>
                  </a:txBody>
                  <a:tcPr anchor="ctr"/>
                </a:tc>
                <a:tc>
                  <a:txBody>
                    <a:bodyPr/>
                    <a:lstStyle/>
                    <a:p>
                      <a:pPr algn="ctr"/>
                      <a:r>
                        <a:rPr lang="en-US" sz="1200" dirty="0"/>
                        <a:t>Required lbs. of</a:t>
                      </a:r>
                      <a:br>
                        <a:rPr lang="en-US" sz="1200" dirty="0"/>
                      </a:br>
                      <a:r>
                        <a:rPr lang="en-US" sz="1200" dirty="0"/>
                        <a:t>Humic</a:t>
                      </a:r>
                      <a:r>
                        <a:rPr lang="en-US" sz="1200" baseline="0" dirty="0"/>
                        <a:t> DG/acre</a:t>
                      </a:r>
                      <a:endParaRPr lang="en-US" sz="1200" dirty="0"/>
                    </a:p>
                  </a:txBody>
                  <a:tcPr anchor="ctr"/>
                </a:tc>
                <a:tc>
                  <a:txBody>
                    <a:bodyPr/>
                    <a:lstStyle/>
                    <a:p>
                      <a:pPr algn="ctr"/>
                      <a:r>
                        <a:rPr lang="en-US" sz="1200" dirty="0"/>
                        <a:t>Required Gal. of</a:t>
                      </a:r>
                    </a:p>
                    <a:p>
                      <a:pPr algn="ctr"/>
                      <a:r>
                        <a:rPr lang="en-US" sz="1200" dirty="0"/>
                        <a:t>12% liquid</a:t>
                      </a:r>
                    </a:p>
                  </a:txBody>
                  <a:tcPr anchor="ctr"/>
                </a:tc>
                <a:extLst>
                  <a:ext uri="{0D108BD9-81ED-4DB2-BD59-A6C34878D82A}">
                    <a16:rowId xmlns:a16="http://schemas.microsoft.com/office/drawing/2014/main" val="10000"/>
                  </a:ext>
                </a:extLst>
              </a:tr>
              <a:tr h="370840">
                <a:tc>
                  <a:txBody>
                    <a:bodyPr/>
                    <a:lstStyle/>
                    <a:p>
                      <a:pPr algn="ctr"/>
                      <a:r>
                        <a:rPr lang="en-US" sz="1200" b="1" dirty="0">
                          <a:solidFill>
                            <a:schemeClr val="accent2"/>
                          </a:solidFill>
                        </a:rPr>
                        <a:t>1</a:t>
                      </a:r>
                    </a:p>
                  </a:txBody>
                  <a:tcPr anchor="ctr"/>
                </a:tc>
                <a:tc>
                  <a:txBody>
                    <a:bodyPr/>
                    <a:lstStyle/>
                    <a:p>
                      <a:pPr algn="ctr"/>
                      <a:r>
                        <a:rPr lang="en-US" sz="1200" b="1" dirty="0">
                          <a:solidFill>
                            <a:schemeClr val="accent2"/>
                          </a:solidFill>
                        </a:rPr>
                        <a:t>3</a:t>
                      </a:r>
                    </a:p>
                  </a:txBody>
                  <a:tcPr anchor="ctr"/>
                </a:tc>
                <a:tc>
                  <a:txBody>
                    <a:bodyPr/>
                    <a:lstStyle/>
                    <a:p>
                      <a:pPr algn="ctr"/>
                      <a:r>
                        <a:rPr lang="en-US" sz="1200" b="1" dirty="0">
                          <a:solidFill>
                            <a:schemeClr val="accent2"/>
                          </a:solidFill>
                        </a:rPr>
                        <a:t>5</a:t>
                      </a:r>
                    </a:p>
                  </a:txBody>
                  <a:tcPr anchor="ctr"/>
                </a:tc>
                <a:tc>
                  <a:txBody>
                    <a:bodyPr/>
                    <a:lstStyle/>
                    <a:p>
                      <a:pPr algn="ctr"/>
                      <a:r>
                        <a:rPr lang="en-US" sz="1200" b="1" dirty="0">
                          <a:solidFill>
                            <a:schemeClr val="accent2"/>
                          </a:solidFill>
                        </a:rPr>
                        <a:t>3 gal. /</a:t>
                      </a:r>
                      <a:r>
                        <a:rPr lang="en-US" sz="1200" b="1" baseline="0" dirty="0">
                          <a:solidFill>
                            <a:schemeClr val="accent2"/>
                          </a:solidFill>
                        </a:rPr>
                        <a:t> 26.25 lbs.</a:t>
                      </a:r>
                      <a:endParaRPr lang="en-US" sz="1200" b="1" dirty="0">
                        <a:solidFill>
                          <a:schemeClr val="accent2"/>
                        </a:solidFill>
                      </a:endParaRPr>
                    </a:p>
                  </a:txBody>
                  <a:tcPr anchor="ctr"/>
                </a:tc>
                <a:extLst>
                  <a:ext uri="{0D108BD9-81ED-4DB2-BD59-A6C34878D82A}">
                    <a16:rowId xmlns:a16="http://schemas.microsoft.com/office/drawing/2014/main" val="10001"/>
                  </a:ext>
                </a:extLst>
              </a:tr>
              <a:tr h="370840">
                <a:tc>
                  <a:txBody>
                    <a:bodyPr/>
                    <a:lstStyle/>
                    <a:p>
                      <a:pPr algn="ctr"/>
                      <a:r>
                        <a:rPr lang="en-US" sz="1200" b="1" dirty="0">
                          <a:solidFill>
                            <a:schemeClr val="accent2"/>
                          </a:solidFill>
                        </a:rPr>
                        <a:t>5</a:t>
                      </a:r>
                    </a:p>
                  </a:txBody>
                  <a:tcPr anchor="ctr"/>
                </a:tc>
                <a:tc>
                  <a:txBody>
                    <a:bodyPr/>
                    <a:lstStyle/>
                    <a:p>
                      <a:pPr algn="ctr"/>
                      <a:r>
                        <a:rPr lang="en-US" sz="1200" b="1" dirty="0">
                          <a:solidFill>
                            <a:schemeClr val="accent2"/>
                          </a:solidFill>
                        </a:rPr>
                        <a:t>15</a:t>
                      </a:r>
                    </a:p>
                  </a:txBody>
                  <a:tcPr anchor="ctr"/>
                </a:tc>
                <a:tc>
                  <a:txBody>
                    <a:bodyPr/>
                    <a:lstStyle/>
                    <a:p>
                      <a:pPr algn="ctr"/>
                      <a:r>
                        <a:rPr lang="en-US" sz="1200" b="1" dirty="0">
                          <a:solidFill>
                            <a:schemeClr val="accent2"/>
                          </a:solidFill>
                        </a:rPr>
                        <a:t>24</a:t>
                      </a:r>
                    </a:p>
                  </a:txBody>
                  <a:tcPr anchor="ctr"/>
                </a:tc>
                <a:tc>
                  <a:txBody>
                    <a:bodyPr/>
                    <a:lstStyle/>
                    <a:p>
                      <a:pPr algn="ctr"/>
                      <a:r>
                        <a:rPr lang="en-US" sz="1200" b="1" dirty="0">
                          <a:solidFill>
                            <a:schemeClr val="accent2"/>
                          </a:solidFill>
                        </a:rPr>
                        <a:t>14.25 gal. /</a:t>
                      </a:r>
                      <a:r>
                        <a:rPr lang="en-US" sz="1200" b="1" baseline="0" dirty="0">
                          <a:solidFill>
                            <a:schemeClr val="accent2"/>
                          </a:solidFill>
                        </a:rPr>
                        <a:t> 124.7 lbs.</a:t>
                      </a:r>
                      <a:endParaRPr lang="en-US" sz="1200" b="1" dirty="0">
                        <a:solidFill>
                          <a:schemeClr val="accent2"/>
                        </a:solidFill>
                      </a:endParaRPr>
                    </a:p>
                  </a:txBody>
                  <a:tcPr anchor="ctr"/>
                </a:tc>
                <a:extLst>
                  <a:ext uri="{0D108BD9-81ED-4DB2-BD59-A6C34878D82A}">
                    <a16:rowId xmlns:a16="http://schemas.microsoft.com/office/drawing/2014/main" val="10002"/>
                  </a:ext>
                </a:extLst>
              </a:tr>
              <a:tr h="370840">
                <a:tc>
                  <a:txBody>
                    <a:bodyPr/>
                    <a:lstStyle/>
                    <a:p>
                      <a:pPr algn="ctr"/>
                      <a:r>
                        <a:rPr lang="en-US" sz="1200" b="1" dirty="0">
                          <a:solidFill>
                            <a:schemeClr val="accent2"/>
                          </a:solidFill>
                        </a:rPr>
                        <a:t>10</a:t>
                      </a:r>
                    </a:p>
                  </a:txBody>
                  <a:tcPr anchor="ctr"/>
                </a:tc>
                <a:tc>
                  <a:txBody>
                    <a:bodyPr/>
                    <a:lstStyle/>
                    <a:p>
                      <a:pPr algn="ctr"/>
                      <a:r>
                        <a:rPr lang="en-US" sz="1200" b="1" dirty="0">
                          <a:solidFill>
                            <a:schemeClr val="accent2"/>
                          </a:solidFill>
                        </a:rPr>
                        <a:t>30</a:t>
                      </a:r>
                    </a:p>
                  </a:txBody>
                  <a:tcPr anchor="ctr"/>
                </a:tc>
                <a:tc>
                  <a:txBody>
                    <a:bodyPr/>
                    <a:lstStyle/>
                    <a:p>
                      <a:pPr algn="ctr"/>
                      <a:r>
                        <a:rPr lang="en-US" sz="1200" b="1" dirty="0">
                          <a:solidFill>
                            <a:schemeClr val="accent2"/>
                          </a:solidFill>
                        </a:rPr>
                        <a:t>50</a:t>
                      </a:r>
                    </a:p>
                  </a:txBody>
                  <a:tcPr anchor="ctr"/>
                </a:tc>
                <a:tc>
                  <a:txBody>
                    <a:bodyPr/>
                    <a:lstStyle/>
                    <a:p>
                      <a:pPr algn="ctr"/>
                      <a:r>
                        <a:rPr lang="en-US" sz="1200" b="1" dirty="0">
                          <a:solidFill>
                            <a:schemeClr val="accent2"/>
                          </a:solidFill>
                        </a:rPr>
                        <a:t>47.61</a:t>
                      </a:r>
                      <a:r>
                        <a:rPr lang="en-US" sz="1200" b="1" baseline="0" dirty="0">
                          <a:solidFill>
                            <a:schemeClr val="accent2"/>
                          </a:solidFill>
                        </a:rPr>
                        <a:t> gal. / 417 lbs.</a:t>
                      </a:r>
                      <a:endParaRPr lang="en-US" sz="1200" b="1" dirty="0">
                        <a:solidFill>
                          <a:schemeClr val="accent2"/>
                        </a:solidFill>
                      </a:endParaRPr>
                    </a:p>
                  </a:txBody>
                  <a:tcPr anchor="ctr"/>
                </a:tc>
                <a:extLst>
                  <a:ext uri="{0D108BD9-81ED-4DB2-BD59-A6C34878D82A}">
                    <a16:rowId xmlns:a16="http://schemas.microsoft.com/office/drawing/2014/main" val="10003"/>
                  </a:ext>
                </a:extLst>
              </a:tr>
              <a:tr h="370840">
                <a:tc>
                  <a:txBody>
                    <a:bodyPr/>
                    <a:lstStyle/>
                    <a:p>
                      <a:pPr algn="ctr"/>
                      <a:r>
                        <a:rPr lang="en-US" sz="1200" b="1" dirty="0">
                          <a:solidFill>
                            <a:schemeClr val="accent2"/>
                          </a:solidFill>
                        </a:rPr>
                        <a:t>50</a:t>
                      </a:r>
                    </a:p>
                  </a:txBody>
                  <a:tcPr anchor="ctr"/>
                </a:tc>
                <a:tc>
                  <a:txBody>
                    <a:bodyPr/>
                    <a:lstStyle/>
                    <a:p>
                      <a:pPr algn="ctr"/>
                      <a:r>
                        <a:rPr lang="en-US" sz="1200" b="1" dirty="0">
                          <a:solidFill>
                            <a:schemeClr val="accent2"/>
                          </a:solidFill>
                        </a:rPr>
                        <a:t>150</a:t>
                      </a:r>
                    </a:p>
                  </a:txBody>
                  <a:tcPr anchor="ctr"/>
                </a:tc>
                <a:tc>
                  <a:txBody>
                    <a:bodyPr/>
                    <a:lstStyle/>
                    <a:p>
                      <a:pPr algn="ctr"/>
                      <a:r>
                        <a:rPr lang="en-US" sz="1200" b="1" dirty="0">
                          <a:solidFill>
                            <a:schemeClr val="accent2"/>
                          </a:solidFill>
                        </a:rPr>
                        <a:t>240</a:t>
                      </a:r>
                    </a:p>
                  </a:txBody>
                  <a:tcPr anchor="ctr"/>
                </a:tc>
                <a:tc>
                  <a:txBody>
                    <a:bodyPr/>
                    <a:lstStyle/>
                    <a:p>
                      <a:pPr algn="ctr"/>
                      <a:r>
                        <a:rPr lang="en-US" sz="1200" b="1" dirty="0">
                          <a:solidFill>
                            <a:schemeClr val="accent2"/>
                          </a:solidFill>
                        </a:rPr>
                        <a:t>143 gal. /</a:t>
                      </a:r>
                      <a:r>
                        <a:rPr lang="en-US" sz="1200" b="1" baseline="0" dirty="0">
                          <a:solidFill>
                            <a:schemeClr val="accent2"/>
                          </a:solidFill>
                        </a:rPr>
                        <a:t> 1251 lbs.</a:t>
                      </a:r>
                      <a:endParaRPr lang="en-US" sz="1200" b="1" dirty="0">
                        <a:solidFill>
                          <a:schemeClr val="accent2"/>
                        </a:solidFill>
                      </a:endParaRPr>
                    </a:p>
                  </a:txBody>
                  <a:tcPr anchor="ctr"/>
                </a:tc>
                <a:extLst>
                  <a:ext uri="{0D108BD9-81ED-4DB2-BD59-A6C34878D82A}">
                    <a16:rowId xmlns:a16="http://schemas.microsoft.com/office/drawing/2014/main" val="10004"/>
                  </a:ext>
                </a:extLst>
              </a:tr>
            </a:tbl>
          </a:graphicData>
        </a:graphic>
      </p:graphicFrame>
      <p:sp>
        <p:nvSpPr>
          <p:cNvPr id="7" name="Rectangle 6"/>
          <p:cNvSpPr/>
          <p:nvPr/>
        </p:nvSpPr>
        <p:spPr>
          <a:xfrm>
            <a:off x="2565400" y="6165451"/>
            <a:ext cx="6959600" cy="276999"/>
          </a:xfrm>
          <a:prstGeom prst="rect">
            <a:avLst/>
          </a:prstGeom>
        </p:spPr>
        <p:txBody>
          <a:bodyPr wrap="square">
            <a:spAutoFit/>
          </a:bodyPr>
          <a:lstStyle/>
          <a:p>
            <a:r>
              <a:rPr lang="en-US" sz="1200" dirty="0">
                <a:solidFill>
                  <a:prstClr val="black"/>
                </a:solidFill>
              </a:rPr>
              <a:t>* 1 acre of soil weighs about 2 million lbs. (depth of 8”)</a:t>
            </a:r>
          </a:p>
        </p:txBody>
      </p:sp>
      <p:sp>
        <p:nvSpPr>
          <p:cNvPr id="8" name="Footer Placeholder 7"/>
          <p:cNvSpPr>
            <a:spLocks noGrp="1"/>
          </p:cNvSpPr>
          <p:nvPr>
            <p:ph type="ftr" sz="quarter" idx="4294967295"/>
          </p:nvPr>
        </p:nvSpPr>
        <p:spPr>
          <a:xfrm>
            <a:off x="1956380" y="6514648"/>
            <a:ext cx="8254420" cy="365125"/>
          </a:xfrm>
          <a:prstGeom prst="rect">
            <a:avLst/>
          </a:prstGeom>
        </p:spPr>
        <p:txBody>
          <a:bodyPr/>
          <a:lstStyle/>
          <a:p>
            <a:r>
              <a:rPr lang="en-US">
                <a:solidFill>
                  <a:prstClr val="white"/>
                </a:solidFill>
              </a:rPr>
              <a:t>The Andersons Inc. Turf &amp; Specialty Group  |  www.andersonshumates.com</a:t>
            </a:r>
          </a:p>
        </p:txBody>
      </p:sp>
      <p:pic>
        <p:nvPicPr>
          <p:cNvPr id="9" name="Picture 8" descr="HumicDG_12-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57201"/>
            <a:ext cx="3962400" cy="99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838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HUMIC DG – A Better Value !!!! </a:t>
            </a:r>
          </a:p>
        </p:txBody>
      </p:sp>
      <p:sp>
        <p:nvSpPr>
          <p:cNvPr id="3" name="Content Placeholder 2"/>
          <p:cNvSpPr>
            <a:spLocks noGrp="1"/>
          </p:cNvSpPr>
          <p:nvPr>
            <p:ph idx="1"/>
          </p:nvPr>
        </p:nvSpPr>
        <p:spPr/>
        <p:txBody>
          <a:bodyPr>
            <a:normAutofit fontScale="85000" lnSpcReduction="20000"/>
          </a:bodyPr>
          <a:lstStyle/>
          <a:p>
            <a:r>
              <a:rPr lang="en-US" dirty="0"/>
              <a:t>Influences Fertilizer Use efficiency </a:t>
            </a:r>
          </a:p>
          <a:p>
            <a:pPr marL="0" indent="0">
              <a:buNone/>
            </a:pPr>
            <a:r>
              <a:rPr lang="en-US" sz="2000" dirty="0"/>
              <a:t>Nitrogen utilization and stabilization, Allows Phosphorus ion to remain stable in soil</a:t>
            </a:r>
          </a:p>
          <a:p>
            <a:r>
              <a:rPr lang="en-US" dirty="0"/>
              <a:t> Dual Sources of Carbon - </a:t>
            </a:r>
            <a:r>
              <a:rPr lang="en-US" sz="2000" dirty="0" err="1"/>
              <a:t>Humate</a:t>
            </a:r>
            <a:r>
              <a:rPr lang="en-US" sz="2000" dirty="0"/>
              <a:t> and </a:t>
            </a:r>
            <a:r>
              <a:rPr lang="en-US" sz="2000" dirty="0" err="1"/>
              <a:t>Humic</a:t>
            </a:r>
            <a:r>
              <a:rPr lang="en-US" sz="2000" dirty="0"/>
              <a:t> acid precursor</a:t>
            </a:r>
          </a:p>
          <a:p>
            <a:endParaRPr lang="en-US" dirty="0"/>
          </a:p>
          <a:p>
            <a:r>
              <a:rPr lang="en-US" dirty="0"/>
              <a:t>  Higher </a:t>
            </a:r>
            <a:r>
              <a:rPr lang="en-US" dirty="0" err="1"/>
              <a:t>Humic</a:t>
            </a:r>
            <a:r>
              <a:rPr lang="en-US" dirty="0"/>
              <a:t> Concentration…liquids and Granular comps.</a:t>
            </a:r>
          </a:p>
          <a:p>
            <a:endParaRPr lang="en-US" dirty="0"/>
          </a:p>
          <a:p>
            <a:r>
              <a:rPr lang="en-US" dirty="0"/>
              <a:t>  Dispersible – self incorporating- more surface area</a:t>
            </a:r>
          </a:p>
          <a:p>
            <a:endParaRPr lang="en-US" dirty="0"/>
          </a:p>
          <a:p>
            <a:r>
              <a:rPr lang="en-US" dirty="0"/>
              <a:t>  Wider range of </a:t>
            </a:r>
            <a:r>
              <a:rPr lang="en-US" dirty="0" err="1"/>
              <a:t>humic</a:t>
            </a:r>
            <a:r>
              <a:rPr lang="en-US" dirty="0"/>
              <a:t> substances for nutrient efficiency</a:t>
            </a:r>
          </a:p>
          <a:p>
            <a:endParaRPr lang="en-US" dirty="0"/>
          </a:p>
          <a:p>
            <a:r>
              <a:rPr lang="en-US" dirty="0"/>
              <a:t>   Economics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81A0D57-A7FF-432A-AE15-4F2AC1D87840}" type="slidenum">
              <a:rPr lang="en-US" smtClean="0"/>
              <a:pPr>
                <a:defRPr/>
              </a:pPr>
              <a:t>56</a:t>
            </a:fld>
            <a:endParaRPr lang="en-US" dirty="0"/>
          </a:p>
        </p:txBody>
      </p:sp>
    </p:spTree>
    <p:extLst>
      <p:ext uri="{BB962C8B-B14F-4D97-AF65-F5344CB8AC3E}">
        <p14:creationId xmlns:p14="http://schemas.microsoft.com/office/powerpoint/2010/main" val="2663514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31" y="365127"/>
            <a:ext cx="9967961" cy="793169"/>
          </a:xfrm>
        </p:spPr>
        <p:txBody>
          <a:bodyPr>
            <a:normAutofit/>
          </a:bodyPr>
          <a:lstStyle/>
          <a:p>
            <a:r>
              <a:rPr lang="en-US" dirty="0"/>
              <a:t>Suggested Product Use</a:t>
            </a:r>
            <a:endParaRPr lang="en-US" dirty="0">
              <a:latin typeface="Century Gothic" panose="020B0502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111925"/>
              </p:ext>
            </p:extLst>
          </p:nvPr>
        </p:nvGraphicFramePr>
        <p:xfrm>
          <a:off x="251209" y="1798655"/>
          <a:ext cx="11656084" cy="4050691"/>
        </p:xfrm>
        <a:graphic>
          <a:graphicData uri="http://schemas.openxmlformats.org/drawingml/2006/table">
            <a:tbl>
              <a:tblPr firstRow="1" bandRow="1">
                <a:tableStyleId>{073A0DAA-6AF3-43AB-8588-CEC1D06C72B9}</a:tableStyleId>
              </a:tblPr>
              <a:tblGrid>
                <a:gridCol w="1457011">
                  <a:extLst>
                    <a:ext uri="{9D8B030D-6E8A-4147-A177-3AD203B41FA5}">
                      <a16:colId xmlns:a16="http://schemas.microsoft.com/office/drawing/2014/main" val="20000"/>
                    </a:ext>
                  </a:extLst>
                </a:gridCol>
                <a:gridCol w="1023233">
                  <a:extLst>
                    <a:ext uri="{9D8B030D-6E8A-4147-A177-3AD203B41FA5}">
                      <a16:colId xmlns:a16="http://schemas.microsoft.com/office/drawing/2014/main" val="20001"/>
                    </a:ext>
                  </a:extLst>
                </a:gridCol>
                <a:gridCol w="917584">
                  <a:extLst>
                    <a:ext uri="{9D8B030D-6E8A-4147-A177-3AD203B41FA5}">
                      <a16:colId xmlns:a16="http://schemas.microsoft.com/office/drawing/2014/main" val="20002"/>
                    </a:ext>
                  </a:extLst>
                </a:gridCol>
                <a:gridCol w="917584">
                  <a:extLst>
                    <a:ext uri="{9D8B030D-6E8A-4147-A177-3AD203B41FA5}">
                      <a16:colId xmlns:a16="http://schemas.microsoft.com/office/drawing/2014/main" val="20003"/>
                    </a:ext>
                  </a:extLst>
                </a:gridCol>
                <a:gridCol w="917584">
                  <a:extLst>
                    <a:ext uri="{9D8B030D-6E8A-4147-A177-3AD203B41FA5}">
                      <a16:colId xmlns:a16="http://schemas.microsoft.com/office/drawing/2014/main" val="20004"/>
                    </a:ext>
                  </a:extLst>
                </a:gridCol>
                <a:gridCol w="917584">
                  <a:extLst>
                    <a:ext uri="{9D8B030D-6E8A-4147-A177-3AD203B41FA5}">
                      <a16:colId xmlns:a16="http://schemas.microsoft.com/office/drawing/2014/main" val="20005"/>
                    </a:ext>
                  </a:extLst>
                </a:gridCol>
                <a:gridCol w="917584">
                  <a:extLst>
                    <a:ext uri="{9D8B030D-6E8A-4147-A177-3AD203B41FA5}">
                      <a16:colId xmlns:a16="http://schemas.microsoft.com/office/drawing/2014/main" val="20006"/>
                    </a:ext>
                  </a:extLst>
                </a:gridCol>
                <a:gridCol w="917584">
                  <a:extLst>
                    <a:ext uri="{9D8B030D-6E8A-4147-A177-3AD203B41FA5}">
                      <a16:colId xmlns:a16="http://schemas.microsoft.com/office/drawing/2014/main" val="20007"/>
                    </a:ext>
                  </a:extLst>
                </a:gridCol>
                <a:gridCol w="917584">
                  <a:extLst>
                    <a:ext uri="{9D8B030D-6E8A-4147-A177-3AD203B41FA5}">
                      <a16:colId xmlns:a16="http://schemas.microsoft.com/office/drawing/2014/main" val="20008"/>
                    </a:ext>
                  </a:extLst>
                </a:gridCol>
                <a:gridCol w="917584">
                  <a:extLst>
                    <a:ext uri="{9D8B030D-6E8A-4147-A177-3AD203B41FA5}">
                      <a16:colId xmlns:a16="http://schemas.microsoft.com/office/drawing/2014/main" val="20009"/>
                    </a:ext>
                  </a:extLst>
                </a:gridCol>
                <a:gridCol w="917584">
                  <a:extLst>
                    <a:ext uri="{9D8B030D-6E8A-4147-A177-3AD203B41FA5}">
                      <a16:colId xmlns:a16="http://schemas.microsoft.com/office/drawing/2014/main" val="20010"/>
                    </a:ext>
                  </a:extLst>
                </a:gridCol>
                <a:gridCol w="917584">
                  <a:extLst>
                    <a:ext uri="{9D8B030D-6E8A-4147-A177-3AD203B41FA5}">
                      <a16:colId xmlns:a16="http://schemas.microsoft.com/office/drawing/2014/main" val="20011"/>
                    </a:ext>
                  </a:extLst>
                </a:gridCol>
              </a:tblGrid>
              <a:tr h="1004835">
                <a:tc>
                  <a:txBody>
                    <a:bodyPr/>
                    <a:lstStyle/>
                    <a:p>
                      <a:pPr algn="ctr"/>
                      <a:r>
                        <a:rPr lang="en-US" sz="1500" dirty="0"/>
                        <a:t>Product</a:t>
                      </a:r>
                    </a:p>
                  </a:txBody>
                  <a:tcPr marL="81587" marR="81587" anchor="ctr"/>
                </a:tc>
                <a:tc>
                  <a:txBody>
                    <a:bodyPr/>
                    <a:lstStyle/>
                    <a:p>
                      <a:pPr algn="ctr"/>
                      <a:r>
                        <a:rPr lang="en-US" sz="1500" dirty="0"/>
                        <a:t>In-Furrow</a:t>
                      </a:r>
                    </a:p>
                  </a:txBody>
                  <a:tcPr marL="81587" marR="81587" anchor="ctr"/>
                </a:tc>
                <a:tc>
                  <a:txBody>
                    <a:bodyPr/>
                    <a:lstStyle/>
                    <a:p>
                      <a:pPr algn="ctr"/>
                      <a:r>
                        <a:rPr lang="en-US" sz="1500" dirty="0" err="1"/>
                        <a:t>Insecti-cide</a:t>
                      </a:r>
                      <a:r>
                        <a:rPr lang="en-US" sz="1500" baseline="0" dirty="0"/>
                        <a:t> Box</a:t>
                      </a:r>
                      <a:endParaRPr lang="en-US" sz="1500" dirty="0"/>
                    </a:p>
                  </a:txBody>
                  <a:tcPr marL="81587" marR="81587" anchor="ctr"/>
                </a:tc>
                <a:tc>
                  <a:txBody>
                    <a:bodyPr/>
                    <a:lstStyle/>
                    <a:p>
                      <a:pPr algn="ctr"/>
                      <a:r>
                        <a:rPr lang="en-US" sz="1500" dirty="0"/>
                        <a:t>2x2</a:t>
                      </a:r>
                      <a:br>
                        <a:rPr lang="en-US" sz="1500" dirty="0"/>
                      </a:br>
                      <a:r>
                        <a:rPr lang="en-US" sz="1500" dirty="0"/>
                        <a:t>Starter</a:t>
                      </a:r>
                    </a:p>
                  </a:txBody>
                  <a:tcPr marL="81587" marR="81587" anchor="ctr"/>
                </a:tc>
                <a:tc>
                  <a:txBody>
                    <a:bodyPr/>
                    <a:lstStyle/>
                    <a:p>
                      <a:pPr algn="ctr"/>
                      <a:r>
                        <a:rPr lang="en-US" sz="1500" dirty="0"/>
                        <a:t>Liquid Fertilizer</a:t>
                      </a:r>
                    </a:p>
                  </a:txBody>
                  <a:tcPr marL="81587" marR="81587" anchor="ctr"/>
                </a:tc>
                <a:tc>
                  <a:txBody>
                    <a:bodyPr/>
                    <a:lstStyle/>
                    <a:p>
                      <a:pPr algn="ctr"/>
                      <a:r>
                        <a:rPr lang="en-US" sz="1500" dirty="0"/>
                        <a:t>Dry Fertilizer</a:t>
                      </a:r>
                    </a:p>
                  </a:txBody>
                  <a:tcPr marL="81587" marR="81587" anchor="ctr"/>
                </a:tc>
                <a:tc>
                  <a:txBody>
                    <a:bodyPr/>
                    <a:lstStyle/>
                    <a:p>
                      <a:pPr algn="ctr"/>
                      <a:r>
                        <a:rPr lang="en-US" sz="1500" dirty="0"/>
                        <a:t>Low pH Tank Mix</a:t>
                      </a:r>
                    </a:p>
                  </a:txBody>
                  <a:tcPr marL="81587" marR="81587" anchor="ctr"/>
                </a:tc>
                <a:tc>
                  <a:txBody>
                    <a:bodyPr/>
                    <a:lstStyle/>
                    <a:p>
                      <a:pPr algn="ctr"/>
                      <a:r>
                        <a:rPr lang="en-US" sz="1400" dirty="0"/>
                        <a:t>Broadcast</a:t>
                      </a:r>
                    </a:p>
                  </a:txBody>
                  <a:tcPr marL="81587" marR="81587" anchor="ctr"/>
                </a:tc>
                <a:tc>
                  <a:txBody>
                    <a:bodyPr/>
                    <a:lstStyle/>
                    <a:p>
                      <a:pPr algn="ctr"/>
                      <a:r>
                        <a:rPr lang="en-US" sz="1500" dirty="0"/>
                        <a:t>Air Drill</a:t>
                      </a:r>
                    </a:p>
                  </a:txBody>
                  <a:tcPr marL="81587" marR="81587" anchor="ctr"/>
                </a:tc>
                <a:tc>
                  <a:txBody>
                    <a:bodyPr/>
                    <a:lstStyle/>
                    <a:p>
                      <a:pPr algn="ctr"/>
                      <a:r>
                        <a:rPr lang="en-US" sz="1500" dirty="0"/>
                        <a:t>Irrigation</a:t>
                      </a:r>
                    </a:p>
                  </a:txBody>
                  <a:tcPr marL="81587" marR="81587" anchor="ctr"/>
                </a:tc>
                <a:tc>
                  <a:txBody>
                    <a:bodyPr/>
                    <a:lstStyle/>
                    <a:p>
                      <a:pPr algn="ctr"/>
                      <a:r>
                        <a:rPr lang="en-US" sz="1500" dirty="0"/>
                        <a:t>Foliar</a:t>
                      </a:r>
                    </a:p>
                  </a:txBody>
                  <a:tcPr marL="81587" marR="81587" anchor="ctr"/>
                </a:tc>
                <a:tc>
                  <a:txBody>
                    <a:bodyPr/>
                    <a:lstStyle/>
                    <a:p>
                      <a:pPr algn="ctr"/>
                      <a:r>
                        <a:rPr lang="en-US" sz="1500" dirty="0"/>
                        <a:t>Crop Residue</a:t>
                      </a:r>
                    </a:p>
                  </a:txBody>
                  <a:tcPr marL="81587" marR="81587" anchor="ctr"/>
                </a:tc>
                <a:extLst>
                  <a:ext uri="{0D108BD9-81ED-4DB2-BD59-A6C34878D82A}">
                    <a16:rowId xmlns:a16="http://schemas.microsoft.com/office/drawing/2014/main" val="10000"/>
                  </a:ext>
                </a:extLst>
              </a:tr>
              <a:tr h="427591">
                <a:tc>
                  <a:txBody>
                    <a:bodyPr/>
                    <a:lstStyle/>
                    <a:p>
                      <a:pPr algn="ctr"/>
                      <a:r>
                        <a:rPr lang="en-US" sz="1800" dirty="0">
                          <a:highlight>
                            <a:srgbClr val="FFFF00"/>
                          </a:highlight>
                        </a:rPr>
                        <a:t>Humic DG</a:t>
                      </a: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algn="ctr"/>
                      <a:r>
                        <a:rPr lang="en-US" sz="1800" dirty="0">
                          <a:highlight>
                            <a:srgbClr val="FFFF00"/>
                          </a:highlight>
                          <a:latin typeface="+mj-lt"/>
                        </a:rPr>
                        <a:t>X</a:t>
                      </a:r>
                    </a:p>
                  </a:txBody>
                  <a:tcPr marL="81587" marR="81587" anchor="ctr"/>
                </a:tc>
                <a:tc>
                  <a:txBody>
                    <a:bodyPr/>
                    <a:lstStyle/>
                    <a:p>
                      <a:pPr algn="ctr"/>
                      <a:r>
                        <a:rPr lang="en-US" sz="1800" dirty="0">
                          <a:highlight>
                            <a:srgbClr val="FFFF00"/>
                          </a:highlight>
                          <a:latin typeface="+mj-lt"/>
                        </a:rPr>
                        <a:t>X</a:t>
                      </a: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algn="ctr"/>
                      <a:r>
                        <a:rPr lang="en-US" sz="1800" dirty="0">
                          <a:highlight>
                            <a:srgbClr val="FFFF00"/>
                          </a:highlight>
                          <a:latin typeface="+mj-lt"/>
                        </a:rPr>
                        <a:t>X</a:t>
                      </a: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highlight>
                            <a:srgbClr val="FFFF00"/>
                          </a:highlight>
                          <a:latin typeface="+mj-lt"/>
                        </a:rPr>
                        <a:t>X</a:t>
                      </a:r>
                    </a:p>
                  </a:txBody>
                  <a:tcPr marL="81587" marR="81587" anchor="ctr"/>
                </a:tc>
                <a:tc>
                  <a:txBody>
                    <a:bodyPr/>
                    <a:lstStyle/>
                    <a:p>
                      <a:pPr algn="ctr"/>
                      <a:r>
                        <a:rPr lang="en-US" sz="1800" dirty="0">
                          <a:highlight>
                            <a:srgbClr val="FFFF00"/>
                          </a:highlight>
                          <a:latin typeface="+mj-lt"/>
                        </a:rPr>
                        <a:t>X</a:t>
                      </a:r>
                    </a:p>
                  </a:txBody>
                  <a:tcPr marL="81587" marR="81587" anchor="ctr"/>
                </a:tc>
                <a:tc>
                  <a:txBody>
                    <a:bodyPr/>
                    <a:lstStyle/>
                    <a:p>
                      <a:pPr algn="ctr"/>
                      <a:endParaRPr lang="en-US" sz="1800">
                        <a:highlight>
                          <a:srgbClr val="FFFF00"/>
                        </a:highlight>
                        <a:latin typeface="+mj-lt"/>
                      </a:endParaRPr>
                    </a:p>
                  </a:txBody>
                  <a:tcPr marL="81587" marR="81587" anchor="ctr"/>
                </a:tc>
                <a:tc>
                  <a:txBody>
                    <a:bodyPr/>
                    <a:lstStyle/>
                    <a:p>
                      <a:pPr algn="ctr"/>
                      <a:endParaRPr lang="en-US" sz="1800">
                        <a:highlight>
                          <a:srgbClr val="FFFF00"/>
                        </a:highlight>
                        <a:latin typeface="+mj-lt"/>
                      </a:endParaRPr>
                    </a:p>
                  </a:txBody>
                  <a:tcPr marL="81587" marR="81587" anchor="ctr"/>
                </a:tc>
                <a:tc>
                  <a:txBody>
                    <a:bodyPr/>
                    <a:lstStyle/>
                    <a:p>
                      <a:pPr algn="ctr"/>
                      <a:r>
                        <a:rPr lang="en-US" sz="1800" dirty="0">
                          <a:highlight>
                            <a:srgbClr val="FFFF00"/>
                          </a:highlight>
                          <a:latin typeface="+mj-lt"/>
                        </a:rPr>
                        <a:t>X</a:t>
                      </a:r>
                    </a:p>
                  </a:txBody>
                  <a:tcPr marL="81587" marR="81587" anchor="ctr"/>
                </a:tc>
                <a:extLst>
                  <a:ext uri="{0D108BD9-81ED-4DB2-BD59-A6C34878D82A}">
                    <a16:rowId xmlns:a16="http://schemas.microsoft.com/office/drawing/2014/main" val="10001"/>
                  </a:ext>
                </a:extLst>
              </a:tr>
              <a:tr h="667746">
                <a:tc>
                  <a:txBody>
                    <a:bodyPr/>
                    <a:lstStyle/>
                    <a:p>
                      <a:pPr algn="ctr"/>
                      <a:r>
                        <a:rPr lang="en-US" sz="1800" dirty="0">
                          <a:highlight>
                            <a:srgbClr val="FFFF00"/>
                          </a:highlight>
                        </a:rPr>
                        <a:t>Black</a:t>
                      </a:r>
                      <a:r>
                        <a:rPr lang="en-US" sz="1800" baseline="0" dirty="0">
                          <a:highlight>
                            <a:srgbClr val="FFFF00"/>
                          </a:highlight>
                        </a:rPr>
                        <a:t> Gypsum DG</a:t>
                      </a:r>
                      <a:endParaRPr lang="en-US" sz="1800" dirty="0">
                        <a:highlight>
                          <a:srgbClr val="FFFF00"/>
                        </a:highlight>
                      </a:endParaRP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algn="ctr"/>
                      <a:r>
                        <a:rPr lang="en-US" sz="1800" dirty="0">
                          <a:highlight>
                            <a:srgbClr val="FFFF00"/>
                          </a:highlight>
                          <a:latin typeface="+mj-lt"/>
                        </a:rPr>
                        <a:t>X</a:t>
                      </a: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algn="ctr"/>
                      <a:r>
                        <a:rPr lang="en-US" sz="1800" dirty="0">
                          <a:highlight>
                            <a:srgbClr val="FFFF00"/>
                          </a:highlight>
                          <a:latin typeface="+mj-lt"/>
                        </a:rPr>
                        <a:t>X</a:t>
                      </a: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algn="ctr"/>
                      <a:r>
                        <a:rPr lang="en-US" sz="1800" dirty="0">
                          <a:highlight>
                            <a:srgbClr val="FFFF00"/>
                          </a:highlight>
                          <a:latin typeface="+mj-lt"/>
                        </a:rPr>
                        <a:t>X</a:t>
                      </a:r>
                    </a:p>
                  </a:txBody>
                  <a:tcPr marL="81587" marR="81587" anchor="ctr"/>
                </a:tc>
                <a:tc>
                  <a:txBody>
                    <a:bodyPr/>
                    <a:lstStyle/>
                    <a:p>
                      <a:pPr algn="ctr"/>
                      <a:endParaRPr lang="en-US" sz="1800">
                        <a:highlight>
                          <a:srgbClr val="FFFF00"/>
                        </a:highlight>
                        <a:latin typeface="+mj-lt"/>
                      </a:endParaRPr>
                    </a:p>
                  </a:txBody>
                  <a:tcPr marL="81587" marR="81587" anchor="ctr"/>
                </a:tc>
                <a:tc>
                  <a:txBody>
                    <a:bodyPr/>
                    <a:lstStyle/>
                    <a:p>
                      <a:pPr algn="ctr"/>
                      <a:endParaRPr lang="en-US" sz="1800" dirty="0">
                        <a:highlight>
                          <a:srgbClr val="FFFF00"/>
                        </a:highlight>
                        <a:latin typeface="+mj-lt"/>
                      </a:endParaRPr>
                    </a:p>
                  </a:txBody>
                  <a:tcPr marL="81587" marR="81587" anchor="ctr"/>
                </a:tc>
                <a:tc>
                  <a:txBody>
                    <a:bodyPr/>
                    <a:lstStyle/>
                    <a:p>
                      <a:pPr algn="ctr"/>
                      <a:r>
                        <a:rPr lang="en-US" sz="1800" dirty="0">
                          <a:highlight>
                            <a:srgbClr val="FFFF00"/>
                          </a:highlight>
                          <a:latin typeface="+mj-lt"/>
                        </a:rPr>
                        <a:t>X</a:t>
                      </a:r>
                    </a:p>
                  </a:txBody>
                  <a:tcPr marL="81587" marR="81587" anchor="ctr"/>
                </a:tc>
                <a:extLst>
                  <a:ext uri="{0D108BD9-81ED-4DB2-BD59-A6C34878D82A}">
                    <a16:rowId xmlns:a16="http://schemas.microsoft.com/office/drawing/2014/main" val="10002"/>
                  </a:ext>
                </a:extLst>
              </a:tr>
              <a:tr h="427591">
                <a:tc>
                  <a:txBody>
                    <a:bodyPr/>
                    <a:lstStyle/>
                    <a:p>
                      <a:pPr algn="ctr"/>
                      <a:r>
                        <a:rPr lang="en-US" sz="1800" dirty="0"/>
                        <a:t>HCU</a:t>
                      </a:r>
                    </a:p>
                  </a:txBody>
                  <a:tcPr marL="81587" marR="81587" anchor="ctr"/>
                </a:tc>
                <a:tc>
                  <a:txBody>
                    <a:bodyPr/>
                    <a:lstStyle/>
                    <a:p>
                      <a:pPr algn="ctr"/>
                      <a:endParaRPr lang="en-US" sz="1800" dirty="0">
                        <a:latin typeface="+mj-lt"/>
                      </a:endParaRPr>
                    </a:p>
                  </a:txBody>
                  <a:tcPr marL="81587" marR="81587" anchor="ctr"/>
                </a:tc>
                <a:tc>
                  <a:txBody>
                    <a:bodyPr/>
                    <a:lstStyle/>
                    <a:p>
                      <a:pPr algn="ctr"/>
                      <a:endParaRPr lang="en-US" sz="1800" dirty="0">
                        <a:latin typeface="+mj-lt"/>
                      </a:endParaRPr>
                    </a:p>
                  </a:txBody>
                  <a:tcPr marL="81587" marR="81587" anchor="ctr"/>
                </a:tc>
                <a:tc>
                  <a:txBody>
                    <a:bodyPr/>
                    <a:lstStyle/>
                    <a:p>
                      <a:pPr algn="ctr"/>
                      <a:endParaRPr lang="en-US" sz="1800" dirty="0">
                        <a:latin typeface="+mj-lt"/>
                      </a:endParaRPr>
                    </a:p>
                  </a:txBody>
                  <a:tcPr marL="81587" marR="81587" anchor="ctr"/>
                </a:tc>
                <a:tc>
                  <a:txBody>
                    <a:bodyPr/>
                    <a:lstStyle/>
                    <a:p>
                      <a:pPr algn="ctr"/>
                      <a:endParaRPr lang="en-US" sz="1800" dirty="0">
                        <a:latin typeface="+mj-lt"/>
                      </a:endParaRPr>
                    </a:p>
                  </a:txBody>
                  <a:tcPr marL="81587" marR="81587" anchor="ctr"/>
                </a:tc>
                <a:tc>
                  <a:txBody>
                    <a:bodyPr/>
                    <a:lstStyle/>
                    <a:p>
                      <a:pPr algn="ctr"/>
                      <a:endParaRPr lang="en-US" sz="1800" dirty="0">
                        <a:latin typeface="+mj-lt"/>
                      </a:endParaRPr>
                    </a:p>
                  </a:txBody>
                  <a:tcPr marL="81587" marR="815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mj-lt"/>
                      </a:endParaRPr>
                    </a:p>
                  </a:txBody>
                  <a:tcPr marL="81587" marR="815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mj-lt"/>
                        </a:rPr>
                        <a:t>X</a:t>
                      </a:r>
                    </a:p>
                  </a:txBody>
                  <a:tcPr marL="81587" marR="81587" anchor="ctr"/>
                </a:tc>
                <a:tc>
                  <a:txBody>
                    <a:bodyPr/>
                    <a:lstStyle/>
                    <a:p>
                      <a:pPr algn="ctr"/>
                      <a:endParaRPr lang="en-US" sz="1800" dirty="0">
                        <a:latin typeface="+mj-lt"/>
                      </a:endParaRPr>
                    </a:p>
                  </a:txBody>
                  <a:tcPr marL="81587" marR="81587" anchor="ctr"/>
                </a:tc>
                <a:tc>
                  <a:txBody>
                    <a:bodyPr/>
                    <a:lstStyle/>
                    <a:p>
                      <a:pPr algn="ctr"/>
                      <a:endParaRPr lang="en-US" sz="1800" dirty="0">
                        <a:latin typeface="+mj-lt"/>
                      </a:endParaRPr>
                    </a:p>
                  </a:txBody>
                  <a:tcPr marL="81587" marR="81587" anchor="ctr"/>
                </a:tc>
                <a:tc>
                  <a:txBody>
                    <a:bodyPr/>
                    <a:lstStyle/>
                    <a:p>
                      <a:pPr algn="ctr"/>
                      <a:endParaRPr lang="en-US" sz="1800" dirty="0">
                        <a:latin typeface="+mj-lt"/>
                      </a:endParaRPr>
                    </a:p>
                  </a:txBody>
                  <a:tcPr marL="81587" marR="81587" anchor="ctr"/>
                </a:tc>
                <a:tc>
                  <a:txBody>
                    <a:bodyPr/>
                    <a:lstStyle/>
                    <a:p>
                      <a:pPr algn="ctr"/>
                      <a:r>
                        <a:rPr lang="en-US" sz="1800" dirty="0">
                          <a:latin typeface="+mj-lt"/>
                        </a:rPr>
                        <a:t>X</a:t>
                      </a:r>
                    </a:p>
                  </a:txBody>
                  <a:tcPr marL="81587" marR="81587" anchor="ctr"/>
                </a:tc>
                <a:extLst>
                  <a:ext uri="{0D108BD9-81ED-4DB2-BD59-A6C34878D82A}">
                    <a16:rowId xmlns:a16="http://schemas.microsoft.com/office/drawing/2014/main" val="683259639"/>
                  </a:ext>
                </a:extLst>
              </a:tr>
              <a:tr h="427591">
                <a:tc>
                  <a:txBody>
                    <a:bodyPr/>
                    <a:lstStyle/>
                    <a:p>
                      <a:pPr algn="ctr"/>
                      <a:r>
                        <a:rPr lang="en-US" sz="1800" dirty="0" err="1"/>
                        <a:t>UltraMate</a:t>
                      </a:r>
                      <a:r>
                        <a:rPr lang="en-US" sz="1800" dirty="0"/>
                        <a:t> LQ</a:t>
                      </a: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dirty="0">
                        <a:latin typeface="+mj-lt"/>
                      </a:endParaRPr>
                    </a:p>
                  </a:txBody>
                  <a:tcPr marL="81587" marR="81587" anchor="ctr"/>
                </a:tc>
                <a:tc>
                  <a:txBody>
                    <a:bodyPr/>
                    <a:lstStyle/>
                    <a:p>
                      <a:pPr algn="ctr"/>
                      <a:r>
                        <a:rPr lang="en-US" sz="1800" dirty="0">
                          <a:latin typeface="+mj-lt"/>
                        </a:rPr>
                        <a:t>X</a:t>
                      </a: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dirty="0">
                        <a:latin typeface="+mj-lt"/>
                      </a:endParaRPr>
                    </a:p>
                  </a:txBody>
                  <a:tcPr marL="81587" marR="815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mj-lt"/>
                        </a:rPr>
                        <a:t>X</a:t>
                      </a:r>
                    </a:p>
                  </a:txBody>
                  <a:tcPr marL="81587" marR="81587"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mj-lt"/>
                        </a:rPr>
                        <a:t>X</a:t>
                      </a:r>
                    </a:p>
                  </a:txBody>
                  <a:tcPr marL="81587" marR="81587" anchor="ctr"/>
                </a:tc>
                <a:tc>
                  <a:txBody>
                    <a:bodyPr/>
                    <a:lstStyle/>
                    <a:p>
                      <a:pPr algn="ctr"/>
                      <a:endParaRPr lang="en-US" sz="1800" dirty="0">
                        <a:latin typeface="+mj-lt"/>
                      </a:endParaRPr>
                    </a:p>
                  </a:txBody>
                  <a:tcPr marL="81587" marR="81587" anchor="ctr"/>
                </a:tc>
                <a:tc>
                  <a:txBody>
                    <a:bodyPr/>
                    <a:lstStyle/>
                    <a:p>
                      <a:pPr algn="ctr"/>
                      <a:r>
                        <a:rPr lang="en-US" sz="1800" dirty="0">
                          <a:latin typeface="+mj-lt"/>
                        </a:rPr>
                        <a:t>X</a:t>
                      </a: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a:latin typeface="+mj-lt"/>
                      </a:endParaRPr>
                    </a:p>
                  </a:txBody>
                  <a:tcPr marL="81587" marR="81587" anchor="ctr"/>
                </a:tc>
                <a:extLst>
                  <a:ext uri="{0D108BD9-81ED-4DB2-BD59-A6C34878D82A}">
                    <a16:rowId xmlns:a16="http://schemas.microsoft.com/office/drawing/2014/main" val="10003"/>
                  </a:ext>
                </a:extLst>
              </a:tr>
              <a:tr h="427591">
                <a:tc>
                  <a:txBody>
                    <a:bodyPr/>
                    <a:lstStyle/>
                    <a:p>
                      <a:pPr algn="ctr"/>
                      <a:r>
                        <a:rPr lang="en-US" sz="1800" dirty="0"/>
                        <a:t>K-Mate SG</a:t>
                      </a: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a:latin typeface="+mj-lt"/>
                      </a:endParaRPr>
                    </a:p>
                  </a:txBody>
                  <a:tcPr marL="81587" marR="81587" anchor="ctr"/>
                </a:tc>
                <a:tc>
                  <a:txBody>
                    <a:bodyPr/>
                    <a:lstStyle/>
                    <a:p>
                      <a:pPr algn="ctr"/>
                      <a:r>
                        <a:rPr lang="en-US" sz="1800" dirty="0">
                          <a:latin typeface="+mj-lt"/>
                        </a:rPr>
                        <a:t>X</a:t>
                      </a:r>
                    </a:p>
                  </a:txBody>
                  <a:tcPr marL="81587" marR="81587" anchor="ctr"/>
                </a:tc>
                <a:tc>
                  <a:txBody>
                    <a:bodyPr/>
                    <a:lstStyle/>
                    <a:p>
                      <a:pPr algn="ctr"/>
                      <a:r>
                        <a:rPr lang="en-US" sz="1800" dirty="0">
                          <a:latin typeface="+mj-lt"/>
                        </a:rPr>
                        <a:t>X</a:t>
                      </a: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dirty="0">
                        <a:latin typeface="+mj-lt"/>
                      </a:endParaRP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dirty="0">
                        <a:latin typeface="+mj-lt"/>
                      </a:endParaRPr>
                    </a:p>
                  </a:txBody>
                  <a:tcPr marL="81587" marR="81587" anchor="ctr"/>
                </a:tc>
                <a:tc>
                  <a:txBody>
                    <a:bodyPr/>
                    <a:lstStyle/>
                    <a:p>
                      <a:pPr algn="ctr"/>
                      <a:r>
                        <a:rPr lang="en-US" sz="1800" dirty="0">
                          <a:latin typeface="+mj-lt"/>
                        </a:rPr>
                        <a:t>X</a:t>
                      </a: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dirty="0">
                        <a:latin typeface="+mj-lt"/>
                      </a:endParaRPr>
                    </a:p>
                  </a:txBody>
                  <a:tcPr marL="81587" marR="81587" anchor="ctr"/>
                </a:tc>
                <a:extLst>
                  <a:ext uri="{0D108BD9-81ED-4DB2-BD59-A6C34878D82A}">
                    <a16:rowId xmlns:a16="http://schemas.microsoft.com/office/drawing/2014/main" val="10004"/>
                  </a:ext>
                </a:extLst>
              </a:tr>
              <a:tr h="667746">
                <a:tc>
                  <a:txBody>
                    <a:bodyPr/>
                    <a:lstStyle/>
                    <a:p>
                      <a:pPr algn="ctr"/>
                      <a:r>
                        <a:rPr lang="en-US" sz="1800" dirty="0" err="1"/>
                        <a:t>MicroCarb</a:t>
                      </a:r>
                      <a:r>
                        <a:rPr lang="en-US" sz="1800" dirty="0"/>
                        <a:t> ZMB</a:t>
                      </a: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a:latin typeface="+mj-lt"/>
                      </a:endParaRP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a:latin typeface="+mj-lt"/>
                      </a:endParaRPr>
                    </a:p>
                  </a:txBody>
                  <a:tcPr marL="81587" marR="81587" anchor="ctr"/>
                </a:tc>
                <a:tc>
                  <a:txBody>
                    <a:bodyPr/>
                    <a:lstStyle/>
                    <a:p>
                      <a:pPr algn="ctr"/>
                      <a:endParaRPr lang="en-US" sz="1800">
                        <a:latin typeface="+mj-lt"/>
                      </a:endParaRPr>
                    </a:p>
                  </a:txBody>
                  <a:tcPr marL="81587" marR="81587" anchor="ctr"/>
                </a:tc>
                <a:tc>
                  <a:txBody>
                    <a:bodyPr/>
                    <a:lstStyle/>
                    <a:p>
                      <a:pPr algn="ctr"/>
                      <a:endParaRPr lang="en-US" sz="1800">
                        <a:latin typeface="+mj-lt"/>
                      </a:endParaRPr>
                    </a:p>
                  </a:txBody>
                  <a:tcPr marL="81587" marR="81587" anchor="ctr"/>
                </a:tc>
                <a:tc>
                  <a:txBody>
                    <a:bodyPr/>
                    <a:lstStyle/>
                    <a:p>
                      <a:pPr algn="ctr"/>
                      <a:endParaRPr lang="en-US" sz="1800">
                        <a:latin typeface="+mj-lt"/>
                      </a:endParaRPr>
                    </a:p>
                  </a:txBody>
                  <a:tcPr marL="81587" marR="81587" anchor="ctr"/>
                </a:tc>
                <a:tc>
                  <a:txBody>
                    <a:bodyPr/>
                    <a:lstStyle/>
                    <a:p>
                      <a:pPr algn="ctr"/>
                      <a:endParaRPr lang="en-US" sz="1800" dirty="0">
                        <a:latin typeface="+mj-lt"/>
                      </a:endParaRPr>
                    </a:p>
                  </a:txBody>
                  <a:tcPr marL="81587" marR="81587" anchor="ctr"/>
                </a:tc>
                <a:tc>
                  <a:txBody>
                    <a:bodyPr/>
                    <a:lstStyle/>
                    <a:p>
                      <a:pPr algn="ctr"/>
                      <a:endParaRPr lang="en-US" sz="1800" dirty="0">
                        <a:latin typeface="+mj-lt"/>
                      </a:endParaRPr>
                    </a:p>
                  </a:txBody>
                  <a:tcPr marL="81587" marR="81587" anchor="ctr"/>
                </a:tc>
                <a:tc>
                  <a:txBody>
                    <a:bodyPr/>
                    <a:lstStyle/>
                    <a:p>
                      <a:pPr algn="ctr"/>
                      <a:r>
                        <a:rPr lang="en-US" sz="1800" dirty="0">
                          <a:latin typeface="+mj-lt"/>
                        </a:rPr>
                        <a:t>X</a:t>
                      </a:r>
                    </a:p>
                  </a:txBody>
                  <a:tcPr marL="81587" marR="81587" anchor="ctr"/>
                </a:tc>
                <a:tc>
                  <a:txBody>
                    <a:bodyPr/>
                    <a:lstStyle/>
                    <a:p>
                      <a:pPr algn="ctr"/>
                      <a:endParaRPr lang="en-US" sz="1800" dirty="0">
                        <a:latin typeface="+mj-lt"/>
                      </a:endParaRPr>
                    </a:p>
                  </a:txBody>
                  <a:tcPr marL="81587" marR="81587"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9736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1F2EA-57BB-4315-BB61-391486DDC668}"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graphicFrame>
        <p:nvGraphicFramePr>
          <p:cNvPr id="9" name="Table 8"/>
          <p:cNvGraphicFramePr>
            <a:graphicFrameLocks noGrp="1"/>
          </p:cNvGraphicFramePr>
          <p:nvPr>
            <p:extLst/>
          </p:nvPr>
        </p:nvGraphicFramePr>
        <p:xfrm>
          <a:off x="666116" y="2412487"/>
          <a:ext cx="8676978" cy="3028629"/>
        </p:xfrm>
        <a:graphic>
          <a:graphicData uri="http://schemas.openxmlformats.org/drawingml/2006/table">
            <a:tbl>
              <a:tblPr firstRow="1" firstCol="1">
                <a:tableStyleId>{21E4AEA4-8DFA-4A89-87EB-49C32662AFE0}</a:tableStyleId>
              </a:tblPr>
              <a:tblGrid>
                <a:gridCol w="3191509">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2037195">
                  <a:extLst>
                    <a:ext uri="{9D8B030D-6E8A-4147-A177-3AD203B41FA5}">
                      <a16:colId xmlns:a16="http://schemas.microsoft.com/office/drawing/2014/main" val="20002"/>
                    </a:ext>
                  </a:extLst>
                </a:gridCol>
                <a:gridCol w="1876649">
                  <a:extLst>
                    <a:ext uri="{9D8B030D-6E8A-4147-A177-3AD203B41FA5}">
                      <a16:colId xmlns:a16="http://schemas.microsoft.com/office/drawing/2014/main" val="20003"/>
                    </a:ext>
                  </a:extLst>
                </a:gridCol>
              </a:tblGrid>
              <a:tr h="854479">
                <a:tc>
                  <a:txBody>
                    <a:bodyPr/>
                    <a:lstStyle/>
                    <a:p>
                      <a:pPr algn="ctr" fontAlgn="b"/>
                      <a:r>
                        <a:rPr lang="en-US" sz="1800" u="none" strike="noStrike" dirty="0">
                          <a:effectLst/>
                        </a:rPr>
                        <a:t>USE </a:t>
                      </a:r>
                      <a:endParaRPr lang="en-US" sz="18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Rate </a:t>
                      </a:r>
                      <a:br>
                        <a:rPr lang="en-US" sz="1800" u="none" strike="noStrike" dirty="0">
                          <a:effectLst/>
                        </a:rPr>
                      </a:br>
                      <a:r>
                        <a:rPr lang="en-US" sz="1800" u="none" strike="noStrike" dirty="0">
                          <a:effectLst/>
                        </a:rPr>
                        <a:t>(</a:t>
                      </a:r>
                      <a:r>
                        <a:rPr lang="en-US" sz="1800" u="none" strike="noStrike" dirty="0" err="1">
                          <a:effectLst/>
                        </a:rPr>
                        <a:t>lb</a:t>
                      </a:r>
                      <a:r>
                        <a:rPr lang="en-US" sz="1800" u="none" strike="noStrike" dirty="0">
                          <a:effectLst/>
                        </a:rPr>
                        <a:t>) / Acre</a:t>
                      </a:r>
                      <a:endParaRPr lang="en-US" sz="18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Rate of HA </a:t>
                      </a:r>
                      <a:br>
                        <a:rPr lang="en-US" sz="1800" u="none" strike="noStrike" dirty="0">
                          <a:effectLst/>
                        </a:rPr>
                      </a:br>
                      <a:r>
                        <a:rPr lang="en-US" sz="1800" u="none" strike="noStrike" dirty="0">
                          <a:effectLst/>
                        </a:rPr>
                        <a:t>(</a:t>
                      </a:r>
                      <a:r>
                        <a:rPr lang="en-US" sz="1800" u="none" strike="noStrike" dirty="0" err="1">
                          <a:effectLst/>
                        </a:rPr>
                        <a:t>lb</a:t>
                      </a:r>
                      <a:r>
                        <a:rPr lang="en-US" sz="1800" u="none" strike="noStrike" dirty="0">
                          <a:effectLst/>
                        </a:rPr>
                        <a:t>)* / Acre</a:t>
                      </a:r>
                      <a:endParaRPr lang="en-US" sz="18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Cost / Acre </a:t>
                      </a:r>
                      <a:endParaRPr lang="en-US" sz="1800" b="1"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10000"/>
                  </a:ext>
                </a:extLst>
              </a:tr>
              <a:tr h="497907">
                <a:tc>
                  <a:txBody>
                    <a:bodyPr/>
                    <a:lstStyle/>
                    <a:p>
                      <a:pPr algn="ctr" fontAlgn="b"/>
                      <a:r>
                        <a:rPr lang="en-US" sz="1800" b="1" i="0" u="none" strike="noStrike" dirty="0">
                          <a:solidFill>
                            <a:schemeClr val="lt1"/>
                          </a:solidFill>
                          <a:effectLst/>
                          <a:latin typeface="+mn-lt"/>
                        </a:rPr>
                        <a:t>Air</a:t>
                      </a:r>
                      <a:r>
                        <a:rPr lang="en-US" sz="1800" b="1" i="0" u="none" strike="noStrike" baseline="0" dirty="0">
                          <a:solidFill>
                            <a:schemeClr val="lt1"/>
                          </a:solidFill>
                          <a:effectLst/>
                          <a:latin typeface="+mn-lt"/>
                        </a:rPr>
                        <a:t> Drill / In -Furrow</a:t>
                      </a:r>
                      <a:endParaRPr lang="en-US" sz="18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 5-10</a:t>
                      </a:r>
                      <a:endParaRPr lang="en-US" sz="18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3.5-7.0</a:t>
                      </a:r>
                      <a:endParaRPr lang="en-US" sz="18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$4.30 - $8.60  </a:t>
                      </a:r>
                      <a:endParaRPr lang="en-US" sz="18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10001"/>
                  </a:ext>
                </a:extLst>
              </a:tr>
              <a:tr h="589168">
                <a:tc>
                  <a:txBody>
                    <a:bodyPr/>
                    <a:lstStyle/>
                    <a:p>
                      <a:pPr algn="ctr" fontAlgn="b"/>
                      <a:r>
                        <a:rPr lang="en-US" sz="1800" u="none" strike="noStrike" dirty="0">
                          <a:effectLst/>
                        </a:rPr>
                        <a:t>BROADCAST W/ UREA</a:t>
                      </a:r>
                      <a:endParaRPr lang="en-US" sz="18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10-20</a:t>
                      </a:r>
                      <a:endParaRPr lang="en-US" sz="18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7.0-14</a:t>
                      </a:r>
                      <a:endParaRPr lang="en-US" sz="18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$8.60 - $17.40</a:t>
                      </a:r>
                      <a:endParaRPr lang="en-US" sz="18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10002"/>
                  </a:ext>
                </a:extLst>
              </a:tr>
              <a:tr h="497907">
                <a:tc>
                  <a:txBody>
                    <a:bodyPr/>
                    <a:lstStyle/>
                    <a:p>
                      <a:pPr algn="ctr" fontAlgn="b"/>
                      <a:r>
                        <a:rPr lang="en-US" sz="1800" b="1" i="0" u="none" strike="noStrike" dirty="0">
                          <a:solidFill>
                            <a:schemeClr val="lt1"/>
                          </a:solidFill>
                          <a:effectLst/>
                          <a:latin typeface="+mn-lt"/>
                        </a:rPr>
                        <a:t>Stri</a:t>
                      </a:r>
                      <a:r>
                        <a:rPr lang="en-US" sz="1800" b="1" i="0" u="none" strike="noStrike" baseline="0" dirty="0">
                          <a:solidFill>
                            <a:schemeClr val="lt1"/>
                          </a:solidFill>
                          <a:effectLst/>
                          <a:latin typeface="+mn-lt"/>
                        </a:rPr>
                        <a:t>p Till</a:t>
                      </a:r>
                      <a:endParaRPr lang="en-US" sz="18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 7</a:t>
                      </a:r>
                      <a:r>
                        <a:rPr lang="en-US" sz="1800" u="none" strike="noStrike" baseline="0" dirty="0">
                          <a:effectLst/>
                        </a:rPr>
                        <a:t> </a:t>
                      </a:r>
                      <a:r>
                        <a:rPr lang="en-US" sz="1800" u="none" strike="noStrike" dirty="0">
                          <a:effectLst/>
                        </a:rPr>
                        <a:t>-10 </a:t>
                      </a:r>
                      <a:endParaRPr lang="en-US" sz="18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4.9-7.0</a:t>
                      </a:r>
                      <a:endParaRPr lang="en-US" sz="18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$6.04 - $8.70</a:t>
                      </a:r>
                      <a:endParaRPr lang="en-US" sz="18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10003"/>
                  </a:ext>
                </a:extLst>
              </a:tr>
              <a:tr h="589168">
                <a:tc>
                  <a:txBody>
                    <a:bodyPr/>
                    <a:lstStyle/>
                    <a:p>
                      <a:pPr algn="ctr" fontAlgn="b"/>
                      <a:r>
                        <a:rPr lang="en-US" sz="1800" u="none" strike="noStrike" cap="all" dirty="0">
                          <a:effectLst/>
                        </a:rPr>
                        <a:t>Crop Residue</a:t>
                      </a:r>
                      <a:r>
                        <a:rPr lang="en-US" sz="1800" u="none" strike="noStrike" cap="all" baseline="0" dirty="0">
                          <a:effectLst/>
                        </a:rPr>
                        <a:t> -</a:t>
                      </a:r>
                      <a:r>
                        <a:rPr lang="en-US" sz="1800" u="none" strike="noStrike" cap="all" dirty="0">
                          <a:effectLst/>
                        </a:rPr>
                        <a:t> Potash</a:t>
                      </a:r>
                      <a:endParaRPr lang="en-US" sz="1800" b="0" i="0" u="none" strike="noStrike" cap="all"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10-15</a:t>
                      </a:r>
                      <a:endParaRPr lang="en-US" sz="18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7.0-10.5</a:t>
                      </a:r>
                      <a:endParaRPr lang="en-US" sz="18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en-US" sz="1800" u="none" strike="noStrike" dirty="0">
                          <a:effectLst/>
                        </a:rPr>
                        <a:t>$8.70- $13.80</a:t>
                      </a:r>
                      <a:endParaRPr lang="en-US" sz="18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10004"/>
                  </a:ext>
                </a:extLst>
              </a:tr>
            </a:tbl>
          </a:graphicData>
        </a:graphic>
      </p:graphicFrame>
      <p:sp>
        <p:nvSpPr>
          <p:cNvPr id="11" name="Rectangle 10"/>
          <p:cNvSpPr/>
          <p:nvPr/>
        </p:nvSpPr>
        <p:spPr>
          <a:xfrm>
            <a:off x="666116" y="5631286"/>
            <a:ext cx="781621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*Compared to HA rate of a 12% liquid humic acid  at 1 </a:t>
            </a:r>
            <a:r>
              <a:rPr kumimoji="0" lang="en-US" sz="16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lb</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of HA/gal. Based on Bag price or tote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155" y="5805670"/>
            <a:ext cx="1216317" cy="685880"/>
          </a:xfrm>
          <a:prstGeom prst="rect">
            <a:avLst/>
          </a:prstGeom>
        </p:spPr>
      </p:pic>
      <p:sp>
        <p:nvSpPr>
          <p:cNvPr id="12" name="TextBox 11"/>
          <p:cNvSpPr txBox="1"/>
          <p:nvPr/>
        </p:nvSpPr>
        <p:spPr>
          <a:xfrm>
            <a:off x="9618816" y="6491550"/>
            <a:ext cx="24352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www.AndersonsHumates.com</a:t>
            </a:r>
          </a:p>
        </p:txBody>
      </p:sp>
      <p:pic>
        <p:nvPicPr>
          <p:cNvPr id="14" name="Picture 5" descr="HumicDG_12-01.png"/>
          <p:cNvPicPr>
            <a:picLocks noChangeAspect="1"/>
          </p:cNvPicPr>
          <p:nvPr/>
        </p:nvPicPr>
        <p:blipFill>
          <a:blip r:embed="rId3" cstate="print"/>
          <a:srcRect/>
          <a:stretch>
            <a:fillRect/>
          </a:stretch>
        </p:blipFill>
        <p:spPr bwMode="auto">
          <a:xfrm>
            <a:off x="599440" y="402141"/>
            <a:ext cx="3686809" cy="813040"/>
          </a:xfrm>
          <a:prstGeom prst="rect">
            <a:avLst/>
          </a:prstGeom>
          <a:noFill/>
          <a:ln w="9525">
            <a:noFill/>
            <a:miter lim="800000"/>
            <a:headEnd/>
            <a:tailEnd/>
          </a:ln>
        </p:spPr>
      </p:pic>
      <p:sp>
        <p:nvSpPr>
          <p:cNvPr id="15" name="Title 7"/>
          <p:cNvSpPr txBox="1">
            <a:spLocks/>
          </p:cNvSpPr>
          <p:nvPr/>
        </p:nvSpPr>
        <p:spPr>
          <a:xfrm>
            <a:off x="548387" y="1215181"/>
            <a:ext cx="66525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rgbClr val="90C226"/>
                </a:solidFill>
                <a:effectLst/>
                <a:uLnTx/>
                <a:uFillTx/>
                <a:latin typeface="Century Gothic" panose="020B0502020202020204" pitchFamily="34" charset="0"/>
                <a:ea typeface="+mj-ea"/>
                <a:cs typeface="+mj-cs"/>
              </a:rPr>
              <a:t>Cost in Use</a:t>
            </a:r>
            <a:endParaRPr kumimoji="0" lang="en-US" sz="3600" b="0" i="0" u="none" strike="noStrike" kern="1200" cap="none" spc="0" normalizeH="0" baseline="0" noProof="0" dirty="0">
              <a:ln>
                <a:noFill/>
              </a:ln>
              <a:solidFill>
                <a:srgbClr val="90C226"/>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961916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a:xfrm>
            <a:off x="-192504" y="1285686"/>
            <a:ext cx="12192000" cy="4351338"/>
          </a:xfrm>
        </p:spPr>
        <p:txBody>
          <a:bodyPr>
            <a:noAutofit/>
          </a:bodyPr>
          <a:lstStyle/>
          <a:p>
            <a:endParaRPr lang="en-US" altLang="en-US" sz="4400" dirty="0"/>
          </a:p>
          <a:p>
            <a:pPr lvl="1"/>
            <a:r>
              <a:rPr lang="en-US" altLang="en-US" sz="4000" dirty="0" err="1"/>
              <a:t>Complexing</a:t>
            </a:r>
            <a:r>
              <a:rPr lang="en-US" altLang="en-US" sz="4000" dirty="0"/>
              <a:t> of nutrients in the soil (Chelation)</a:t>
            </a:r>
          </a:p>
          <a:p>
            <a:pPr lvl="1"/>
            <a:r>
              <a:rPr lang="en-US" altLang="en-US" sz="4000" dirty="0"/>
              <a:t>Increases soil microbial life (about 50% C)</a:t>
            </a:r>
          </a:p>
          <a:p>
            <a:pPr lvl="1"/>
            <a:r>
              <a:rPr lang="en-US" altLang="en-US" sz="4000" dirty="0"/>
              <a:t>Increases “CEC” holds nutrients from leaching</a:t>
            </a:r>
          </a:p>
          <a:p>
            <a:pPr lvl="1"/>
            <a:r>
              <a:rPr lang="en-US" altLang="en-US" sz="4000" dirty="0"/>
              <a:t>Improves water penetration and root mass</a:t>
            </a:r>
          </a:p>
          <a:p>
            <a:pPr lvl="1"/>
            <a:r>
              <a:rPr lang="en-US" altLang="en-US" sz="4000" dirty="0"/>
              <a:t>Best applied in rhizosphere </a:t>
            </a:r>
          </a:p>
          <a:p>
            <a:pPr marL="457189" lvl="1" indent="0">
              <a:buNone/>
            </a:pPr>
            <a:endParaRPr lang="en-US" altLang="en-US" sz="4000" dirty="0"/>
          </a:p>
        </p:txBody>
      </p:sp>
      <p:sp>
        <p:nvSpPr>
          <p:cNvPr id="5" name="Title 1"/>
          <p:cNvSpPr>
            <a:spLocks noGrp="1"/>
          </p:cNvSpPr>
          <p:nvPr>
            <p:ph type="title"/>
          </p:nvPr>
        </p:nvSpPr>
        <p:spPr>
          <a:xfrm>
            <a:off x="2343150" y="365127"/>
            <a:ext cx="9010650" cy="793169"/>
          </a:xfrm>
        </p:spPr>
        <p:txBody>
          <a:bodyPr>
            <a:normAutofit/>
          </a:bodyPr>
          <a:lstStyle/>
          <a:p>
            <a:pPr>
              <a:defRPr/>
            </a:pPr>
            <a:r>
              <a:rPr lang="en-US" sz="4800" b="1" i="1" dirty="0" err="1">
                <a:effectLst>
                  <a:outerShdw blurRad="38100" dist="38100" dir="2700000" algn="tl">
                    <a:srgbClr val="000000">
                      <a:alpha val="43137"/>
                    </a:srgbClr>
                  </a:outerShdw>
                </a:effectLst>
              </a:rPr>
              <a:t>Humic</a:t>
            </a:r>
            <a:r>
              <a:rPr lang="en-US" sz="4800" b="1" i="1" dirty="0">
                <a:effectLst>
                  <a:outerShdw blurRad="38100" dist="38100" dir="2700000" algn="tl">
                    <a:srgbClr val="000000">
                      <a:alpha val="43137"/>
                    </a:srgbClr>
                  </a:outerShdw>
                </a:effectLst>
              </a:rPr>
              <a:t> DG Summary	</a:t>
            </a:r>
          </a:p>
        </p:txBody>
      </p:sp>
    </p:spTree>
    <p:extLst>
      <p:ext uri="{BB962C8B-B14F-4D97-AF65-F5344CB8AC3E}">
        <p14:creationId xmlns:p14="http://schemas.microsoft.com/office/powerpoint/2010/main" val="3805007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181" y="365127"/>
            <a:ext cx="9010650" cy="793169"/>
          </a:xfrm>
        </p:spPr>
        <p:txBody>
          <a:bodyPr/>
          <a:lstStyle/>
          <a:p>
            <a:r>
              <a:rPr lang="en-US" dirty="0"/>
              <a:t>Soil Microbes…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3502215"/>
              </p:ext>
            </p:extLst>
          </p:nvPr>
        </p:nvGraphicFramePr>
        <p:xfrm>
          <a:off x="1918146" y="3208484"/>
          <a:ext cx="8422107" cy="3191690"/>
        </p:xfrm>
        <a:graphic>
          <a:graphicData uri="http://schemas.openxmlformats.org/drawingml/2006/table">
            <a:tbl>
              <a:tblPr firstRow="1" firstCol="1" bandRow="1">
                <a:tableStyleId>{5C22544A-7EE6-4342-B048-85BDC9FD1C3A}</a:tableStyleId>
              </a:tblPr>
              <a:tblGrid>
                <a:gridCol w="2806769">
                  <a:extLst>
                    <a:ext uri="{9D8B030D-6E8A-4147-A177-3AD203B41FA5}">
                      <a16:colId xmlns:a16="http://schemas.microsoft.com/office/drawing/2014/main" val="20000"/>
                    </a:ext>
                  </a:extLst>
                </a:gridCol>
                <a:gridCol w="2807669">
                  <a:extLst>
                    <a:ext uri="{9D8B030D-6E8A-4147-A177-3AD203B41FA5}">
                      <a16:colId xmlns:a16="http://schemas.microsoft.com/office/drawing/2014/main" val="20001"/>
                    </a:ext>
                  </a:extLst>
                </a:gridCol>
                <a:gridCol w="2807669">
                  <a:extLst>
                    <a:ext uri="{9D8B030D-6E8A-4147-A177-3AD203B41FA5}">
                      <a16:colId xmlns:a16="http://schemas.microsoft.com/office/drawing/2014/main" val="20002"/>
                    </a:ext>
                  </a:extLst>
                </a:gridCol>
              </a:tblGrid>
              <a:tr h="432590">
                <a:tc>
                  <a:txBody>
                    <a:bodyPr/>
                    <a:lstStyle/>
                    <a:p>
                      <a:pPr marL="0" marR="0" algn="ctr">
                        <a:spcBef>
                          <a:spcPts val="0"/>
                        </a:spcBef>
                        <a:spcAft>
                          <a:spcPts val="0"/>
                        </a:spcAft>
                      </a:pPr>
                      <a:r>
                        <a:rPr lang="en-US" sz="2400" dirty="0">
                          <a:effectLst/>
                        </a:rPr>
                        <a:t>Organism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Number Per Acre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Pounds Per Acre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30665">
                <a:tc>
                  <a:txBody>
                    <a:bodyPr/>
                    <a:lstStyle/>
                    <a:p>
                      <a:pPr marL="0" marR="0" algn="ctr">
                        <a:spcBef>
                          <a:spcPts val="0"/>
                        </a:spcBef>
                        <a:spcAft>
                          <a:spcPts val="0"/>
                        </a:spcAft>
                      </a:pPr>
                      <a:r>
                        <a:rPr lang="en-US" sz="2400">
                          <a:effectLst/>
                        </a:rPr>
                        <a:t>Bacteria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800,000,000,000,000,000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2,600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0665">
                <a:tc>
                  <a:txBody>
                    <a:bodyPr/>
                    <a:lstStyle/>
                    <a:p>
                      <a:pPr marL="0" marR="0" algn="ctr">
                        <a:spcBef>
                          <a:spcPts val="0"/>
                        </a:spcBef>
                        <a:spcAft>
                          <a:spcPts val="0"/>
                        </a:spcAft>
                      </a:pPr>
                      <a:r>
                        <a:rPr lang="en-US" sz="2400">
                          <a:effectLst/>
                        </a:rPr>
                        <a:t>Actinomycetes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20,000,000,000,000,000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1,300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32590">
                <a:tc>
                  <a:txBody>
                    <a:bodyPr/>
                    <a:lstStyle/>
                    <a:p>
                      <a:pPr marL="0" marR="0" algn="ctr">
                        <a:spcBef>
                          <a:spcPts val="0"/>
                        </a:spcBef>
                        <a:spcAft>
                          <a:spcPts val="0"/>
                        </a:spcAft>
                      </a:pPr>
                      <a:r>
                        <a:rPr lang="en-US" sz="2400" dirty="0">
                          <a:effectLst/>
                        </a:rPr>
                        <a:t>Fungi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200,000,000,000,000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2,600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32590">
                <a:tc>
                  <a:txBody>
                    <a:bodyPr/>
                    <a:lstStyle/>
                    <a:p>
                      <a:pPr marL="0" marR="0" algn="ctr">
                        <a:spcBef>
                          <a:spcPts val="0"/>
                        </a:spcBef>
                        <a:spcAft>
                          <a:spcPts val="0"/>
                        </a:spcAft>
                      </a:pPr>
                      <a:r>
                        <a:rPr lang="en-US" sz="2400">
                          <a:effectLst/>
                        </a:rPr>
                        <a:t>Algae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4,000,000,000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32590">
                <a:tc>
                  <a:txBody>
                    <a:bodyPr/>
                    <a:lstStyle/>
                    <a:p>
                      <a:pPr marL="0" marR="0" algn="ctr">
                        <a:spcBef>
                          <a:spcPts val="0"/>
                        </a:spcBef>
                        <a:spcAft>
                          <a:spcPts val="0"/>
                        </a:spcAft>
                      </a:pPr>
                      <a:r>
                        <a:rPr lang="en-US" sz="2400">
                          <a:effectLst/>
                        </a:rPr>
                        <a:t>Protozoa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2,000,000,000,000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AndersonsHumates.com</a:t>
            </a:r>
            <a:endParaRPr lang="en-US" dirty="0"/>
          </a:p>
        </p:txBody>
      </p:sp>
      <p:sp>
        <p:nvSpPr>
          <p:cNvPr id="10" name="Rectangle 3"/>
          <p:cNvSpPr>
            <a:spLocks noChangeArrowheads="1"/>
          </p:cNvSpPr>
          <p:nvPr/>
        </p:nvSpPr>
        <p:spPr bwMode="auto">
          <a:xfrm>
            <a:off x="346021" y="1339041"/>
            <a:ext cx="11502189"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From </a:t>
            </a:r>
            <a:r>
              <a:rPr kumimoji="0" lang="en-US" altLang="en-US" sz="1600" b="0" i="1" u="none" strike="noStrike" cap="none" normalizeH="0" baseline="0" dirty="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Biological Farmer </a:t>
            </a:r>
            <a:r>
              <a:rPr kumimoji="0" lang="en-US" altLang="en-US" sz="16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by Gary Zimmer (book published in 2000)</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“Beneficial soil organisms are a “voluntary army” willing to work tirelessly for you, if only you will let them. If you provide them with a comfortable “home” (soil with air and moisture), food (organic matter), a good mineral balance and freedom from toxic chemicals, they will go to work. If you feed the soil microbes, they will feed the crop.”</a:t>
            </a:r>
            <a:endParaRPr kumimoji="0" lang="en-US" altLang="en-US" sz="3600" b="0" i="0" u="none" strike="noStrike" cap="none" normalizeH="0" baseline="0" dirty="0">
              <a:ln>
                <a:noFill/>
              </a:ln>
              <a:solidFill>
                <a:schemeClr val="bg1"/>
              </a:solidFill>
              <a:effectLst/>
              <a:latin typeface="Arial" panose="020B0604020202020204" pitchFamily="34" charset="0"/>
            </a:endParaRPr>
          </a:p>
        </p:txBody>
      </p:sp>
      <p:sp>
        <p:nvSpPr>
          <p:cNvPr id="11" name="Rectangle 10"/>
          <p:cNvSpPr/>
          <p:nvPr/>
        </p:nvSpPr>
        <p:spPr>
          <a:xfrm>
            <a:off x="2375849" y="6466445"/>
            <a:ext cx="7442534" cy="369332"/>
          </a:xfrm>
          <a:prstGeom prst="rect">
            <a:avLst/>
          </a:prstGeom>
        </p:spPr>
        <p:txBody>
          <a:bodyPr wrap="square">
            <a:spAutoFit/>
          </a:bodyPr>
          <a:lstStyle/>
          <a:p>
            <a:pPr lvl="0" eaLnBrk="0" fontAlgn="base" hangingPunct="0">
              <a:spcBef>
                <a:spcPct val="0"/>
              </a:spcBef>
              <a:spcAft>
                <a:spcPct val="0"/>
              </a:spcAft>
            </a:pPr>
            <a:r>
              <a:rPr lang="en-US" alt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*These numbers are populations for a temperate grassland soil</a:t>
            </a:r>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68619601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F199-1318-4834-94B8-897FB4897D6B}"/>
              </a:ext>
            </a:extLst>
          </p:cNvPr>
          <p:cNvSpPr>
            <a:spLocks noGrp="1"/>
          </p:cNvSpPr>
          <p:nvPr>
            <p:ph type="title"/>
          </p:nvPr>
        </p:nvSpPr>
        <p:spPr/>
        <p:txBody>
          <a:bodyPr/>
          <a:lstStyle/>
          <a:p>
            <a:r>
              <a:rPr lang="en-US" dirty="0"/>
              <a:t>Black Gypsum DG</a:t>
            </a:r>
          </a:p>
        </p:txBody>
      </p:sp>
      <p:sp>
        <p:nvSpPr>
          <p:cNvPr id="3" name="Content Placeholder 2"/>
          <p:cNvSpPr>
            <a:spLocks noGrp="1"/>
          </p:cNvSpPr>
          <p:nvPr>
            <p:ph idx="1"/>
          </p:nvPr>
        </p:nvSpPr>
        <p:spPr/>
        <p:txBody>
          <a:bodyPr>
            <a:normAutofit/>
          </a:bodyPr>
          <a:lstStyle/>
          <a:p>
            <a:pPr marL="0" indent="0">
              <a:buNone/>
            </a:pPr>
            <a:r>
              <a:rPr lang="en-US" sz="2400" dirty="0">
                <a:latin typeface="Century Gothic" panose="020B0502020202020204" pitchFamily="34" charset="0"/>
              </a:rPr>
              <a:t>Black Gypsum is a unique bio-amendment that combines natural dihydrate gypsum and </a:t>
            </a:r>
            <a:r>
              <a:rPr lang="en-US" sz="2400" dirty="0" err="1">
                <a:latin typeface="Century Gothic" panose="020B0502020202020204" pitchFamily="34" charset="0"/>
              </a:rPr>
              <a:t>humic</a:t>
            </a:r>
            <a:r>
              <a:rPr lang="en-US" sz="2400" dirty="0">
                <a:latin typeface="Century Gothic" panose="020B0502020202020204" pitchFamily="34" charset="0"/>
              </a:rPr>
              <a:t> acid into a homogenous dispersible granule (DG). </a:t>
            </a:r>
            <a:endParaRPr lang="en-US" sz="2400" dirty="0"/>
          </a:p>
          <a:p>
            <a:pPr lvl="1"/>
            <a:r>
              <a:rPr lang="en-US" sz="2200" dirty="0"/>
              <a:t>2 formulas available:</a:t>
            </a:r>
          </a:p>
          <a:p>
            <a:pPr marL="1257277" lvl="2" indent="-342900">
              <a:buFont typeface="+mj-lt"/>
              <a:buAutoNum type="arabicPeriod"/>
            </a:pPr>
            <a:r>
              <a:rPr lang="en-US" sz="1800" dirty="0">
                <a:latin typeface="Century Gothic" panose="020B0502020202020204" pitchFamily="34" charset="0"/>
              </a:rPr>
              <a:t>48% calcium sulfate, 21% </a:t>
            </a:r>
            <a:r>
              <a:rPr lang="en-US" sz="1800" dirty="0" err="1"/>
              <a:t>h</a:t>
            </a:r>
            <a:r>
              <a:rPr lang="en-US" sz="1800" dirty="0" err="1">
                <a:latin typeface="Century Gothic" panose="020B0502020202020204" pitchFamily="34" charset="0"/>
              </a:rPr>
              <a:t>umic</a:t>
            </a:r>
            <a:r>
              <a:rPr lang="en-US" sz="1800" dirty="0">
                <a:latin typeface="Century Gothic" panose="020B0502020202020204" pitchFamily="34" charset="0"/>
              </a:rPr>
              <a:t> acid</a:t>
            </a:r>
          </a:p>
          <a:p>
            <a:pPr marL="1257277" lvl="2" indent="-342900">
              <a:buFont typeface="+mj-lt"/>
              <a:buAutoNum type="arabicPeriod"/>
            </a:pPr>
            <a:r>
              <a:rPr lang="en-US" sz="1800" dirty="0"/>
              <a:t>70% calcium sulfate, 10% </a:t>
            </a:r>
            <a:r>
              <a:rPr lang="en-US" sz="1800" dirty="0" err="1"/>
              <a:t>humic</a:t>
            </a:r>
            <a:r>
              <a:rPr lang="en-US" sz="1800" dirty="0"/>
              <a:t> acid</a:t>
            </a:r>
            <a:endParaRPr lang="en-US" sz="1800" dirty="0">
              <a:latin typeface="Century Gothic" panose="020B0502020202020204" pitchFamily="34" charset="0"/>
            </a:endParaRPr>
          </a:p>
          <a:p>
            <a:pPr lvl="1">
              <a:spcBef>
                <a:spcPts val="1200"/>
              </a:spcBef>
            </a:pPr>
            <a:r>
              <a:rPr lang="en-US" sz="2200" dirty="0">
                <a:latin typeface="Century Gothic" panose="020B0502020202020204" pitchFamily="34" charset="0"/>
              </a:rPr>
              <a:t>Blends with fertilizer or spreads alone</a:t>
            </a:r>
          </a:p>
          <a:p>
            <a:pPr lvl="1">
              <a:spcBef>
                <a:spcPts val="1200"/>
              </a:spcBef>
            </a:pPr>
            <a:r>
              <a:rPr lang="en-US" sz="2200" dirty="0">
                <a:latin typeface="Century Gothic" panose="020B0502020202020204" pitchFamily="34" charset="0"/>
              </a:rPr>
              <a:t>Improves root mass, plant nutrient uptake and phosphorus stability                                                                                 </a:t>
            </a:r>
          </a:p>
          <a:p>
            <a:pPr lvl="1">
              <a:spcBef>
                <a:spcPts val="1200"/>
              </a:spcBef>
            </a:pPr>
            <a:r>
              <a:rPr lang="en-US" sz="2200" dirty="0">
                <a:latin typeface="Century Gothic" panose="020B0502020202020204" pitchFamily="34" charset="0"/>
              </a:rPr>
              <a:t>Provides </a:t>
            </a:r>
            <a:r>
              <a:rPr lang="en-US" sz="2200" dirty="0" err="1">
                <a:latin typeface="Century Gothic" panose="020B0502020202020204" pitchFamily="34" charset="0"/>
              </a:rPr>
              <a:t>humic</a:t>
            </a:r>
            <a:r>
              <a:rPr lang="en-US" sz="2200" dirty="0">
                <a:latin typeface="Century Gothic" panose="020B0502020202020204" pitchFamily="34" charset="0"/>
              </a:rPr>
              <a:t> acid, soluble calcium and sulfur in one package and in amounts equal to most 12% liquid applications </a:t>
            </a:r>
          </a:p>
        </p:txBody>
      </p:sp>
    </p:spTree>
    <p:extLst>
      <p:ext uri="{BB962C8B-B14F-4D97-AF65-F5344CB8AC3E}">
        <p14:creationId xmlns:p14="http://schemas.microsoft.com/office/powerpoint/2010/main" val="3489879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Text Placeholder 2"/>
          <p:cNvSpPr>
            <a:spLocks noGrp="1"/>
          </p:cNvSpPr>
          <p:nvPr>
            <p:ph type="body" idx="1"/>
          </p:nvPr>
        </p:nvSpPr>
        <p:spPr>
          <a:xfrm>
            <a:off x="133564" y="2160983"/>
            <a:ext cx="5184160" cy="576262"/>
          </a:xfrm>
        </p:spPr>
        <p:txBody>
          <a:bodyPr>
            <a:normAutofit fontScale="92500"/>
          </a:bodyPr>
          <a:lstStyle/>
          <a:p>
            <a:r>
              <a:rPr lang="en-US" dirty="0"/>
              <a:t>Specification: Black Gypsum DG (21)</a:t>
            </a:r>
          </a:p>
        </p:txBody>
      </p:sp>
      <p:sp>
        <p:nvSpPr>
          <p:cNvPr id="4" name="Content Placeholder 3"/>
          <p:cNvSpPr>
            <a:spLocks noGrp="1"/>
          </p:cNvSpPr>
          <p:nvPr>
            <p:ph sz="half" idx="2"/>
          </p:nvPr>
        </p:nvSpPr>
        <p:spPr>
          <a:xfrm>
            <a:off x="839789" y="2737244"/>
            <a:ext cx="4477935" cy="3632733"/>
          </a:xfrm>
        </p:spPr>
        <p:txBody>
          <a:bodyPr>
            <a:normAutofit/>
          </a:bodyPr>
          <a:lstStyle/>
          <a:p>
            <a:pPr marL="0" indent="0">
              <a:buNone/>
            </a:pPr>
            <a:r>
              <a:rPr lang="en-US" b="1" dirty="0"/>
              <a:t>Contains :</a:t>
            </a:r>
            <a:endParaRPr lang="en-US" dirty="0"/>
          </a:p>
          <a:p>
            <a:r>
              <a:rPr lang="en-US" sz="1800" dirty="0"/>
              <a:t>70.0% Calcium Sulfate </a:t>
            </a:r>
            <a:r>
              <a:rPr lang="en-US" sz="1800" dirty="0" err="1"/>
              <a:t>Dihydrate</a:t>
            </a:r>
            <a:r>
              <a:rPr lang="en-US" sz="1800" dirty="0"/>
              <a:t> - 17% Calcium, 13% S (85/15)</a:t>
            </a:r>
          </a:p>
          <a:p>
            <a:r>
              <a:rPr lang="en-US" sz="1800" dirty="0"/>
              <a:t>10% Activated </a:t>
            </a:r>
            <a:r>
              <a:rPr lang="en-US" sz="1800" dirty="0" err="1"/>
              <a:t>Humic</a:t>
            </a:r>
            <a:r>
              <a:rPr lang="en-US" sz="1800" dirty="0"/>
              <a:t> Acid </a:t>
            </a:r>
          </a:p>
          <a:p>
            <a:r>
              <a:rPr lang="en-US" sz="1800" dirty="0"/>
              <a:t>7% Plant based Organic acids (HAP)</a:t>
            </a:r>
          </a:p>
          <a:p>
            <a:r>
              <a:rPr lang="en-US" sz="1800" dirty="0"/>
              <a:t>Supplies 15.0  – 22.5 </a:t>
            </a:r>
            <a:r>
              <a:rPr lang="en-US" sz="1800" dirty="0" err="1"/>
              <a:t>Lb</a:t>
            </a:r>
            <a:r>
              <a:rPr lang="en-US" sz="1800" dirty="0"/>
              <a:t> of actual activated HA / acre</a:t>
            </a:r>
          </a:p>
          <a:p>
            <a:r>
              <a:rPr lang="en-US" sz="1800" dirty="0"/>
              <a:t>SGN 240 – BULK</a:t>
            </a:r>
          </a:p>
          <a:p>
            <a:pPr marL="0" indent="0">
              <a:buNone/>
            </a:pPr>
            <a:endParaRPr lang="en-US" dirty="0"/>
          </a:p>
        </p:txBody>
      </p:sp>
      <p:sp>
        <p:nvSpPr>
          <p:cNvPr id="5" name="Text Placeholder 4"/>
          <p:cNvSpPr>
            <a:spLocks noGrp="1"/>
          </p:cNvSpPr>
          <p:nvPr>
            <p:ph type="body" sz="quarter" idx="3"/>
          </p:nvPr>
        </p:nvSpPr>
        <p:spPr>
          <a:xfrm>
            <a:off x="5476126" y="1681163"/>
            <a:ext cx="5879263" cy="912416"/>
          </a:xfrm>
        </p:spPr>
        <p:txBody>
          <a:bodyPr>
            <a:normAutofit/>
          </a:bodyPr>
          <a:lstStyle/>
          <a:p>
            <a:r>
              <a:rPr lang="en-US" sz="2000" dirty="0"/>
              <a:t>Why Black Gypsum DG (21) </a:t>
            </a:r>
          </a:p>
        </p:txBody>
      </p:sp>
      <p:sp>
        <p:nvSpPr>
          <p:cNvPr id="6" name="Content Placeholder 5"/>
          <p:cNvSpPr>
            <a:spLocks noGrp="1"/>
          </p:cNvSpPr>
          <p:nvPr>
            <p:ph sz="quarter" idx="4"/>
          </p:nvPr>
        </p:nvSpPr>
        <p:spPr>
          <a:xfrm>
            <a:off x="5317724" y="2737245"/>
            <a:ext cx="4705165" cy="3388918"/>
          </a:xfrm>
        </p:spPr>
        <p:txBody>
          <a:bodyPr>
            <a:normAutofit fontScale="62500" lnSpcReduction="20000"/>
          </a:bodyPr>
          <a:lstStyle/>
          <a:p>
            <a:pPr marL="0" indent="0">
              <a:buNone/>
            </a:pPr>
            <a:r>
              <a:rPr lang="en-US" altLang="en-US" dirty="0"/>
              <a:t> Designed to remediate soil issues</a:t>
            </a:r>
          </a:p>
          <a:p>
            <a:r>
              <a:rPr lang="en-US" altLang="en-US" dirty="0"/>
              <a:t>Lower price to deliver HA &amp;  Ca and S</a:t>
            </a:r>
          </a:p>
          <a:p>
            <a:r>
              <a:rPr lang="en-US" altLang="en-US" dirty="0"/>
              <a:t>Same Physical Character to maximize equipment assets and Blending</a:t>
            </a:r>
          </a:p>
          <a:p>
            <a:r>
              <a:rPr lang="en-US" altLang="en-US" dirty="0"/>
              <a:t>Compete head-to-head with competitor product</a:t>
            </a:r>
          </a:p>
          <a:p>
            <a:r>
              <a:rPr lang="en-US" altLang="en-US" dirty="0"/>
              <a:t>Very favorable to  FGD price; Better Agronomics</a:t>
            </a:r>
          </a:p>
          <a:p>
            <a:r>
              <a:rPr lang="en-US" altLang="en-US" dirty="0"/>
              <a:t>Synergy between </a:t>
            </a:r>
            <a:r>
              <a:rPr lang="en-US" altLang="en-US" dirty="0" err="1"/>
              <a:t>Humic</a:t>
            </a:r>
            <a:r>
              <a:rPr lang="en-US" altLang="en-US" dirty="0"/>
              <a:t> and Gypsum  strengthening claims and performance</a:t>
            </a:r>
          </a:p>
          <a:p>
            <a:r>
              <a:rPr lang="en-US" altLang="en-US" dirty="0"/>
              <a:t>Broad are application vs </a:t>
            </a:r>
            <a:r>
              <a:rPr lang="en-US" altLang="en-US" dirty="0" err="1"/>
              <a:t>Humic</a:t>
            </a:r>
            <a:r>
              <a:rPr lang="en-US" altLang="en-US" dirty="0"/>
              <a:t> DG</a:t>
            </a:r>
          </a:p>
          <a:p>
            <a:endParaRPr lang="en-US" altLang="en-US" dirty="0"/>
          </a:p>
        </p:txBody>
      </p:sp>
      <p:pic>
        <p:nvPicPr>
          <p:cNvPr id="7" name="Picture 6"/>
          <p:cNvPicPr/>
          <p:nvPr/>
        </p:nvPicPr>
        <p:blipFill>
          <a:blip r:embed="rId2"/>
          <a:stretch>
            <a:fillRect/>
          </a:stretch>
        </p:blipFill>
        <p:spPr>
          <a:xfrm>
            <a:off x="818895" y="705644"/>
            <a:ext cx="8229600" cy="1128712"/>
          </a:xfrm>
          <a:prstGeom prst="rect">
            <a:avLst/>
          </a:prstGeom>
        </p:spPr>
      </p:pic>
    </p:spTree>
    <p:extLst>
      <p:ext uri="{BB962C8B-B14F-4D97-AF65-F5344CB8AC3E}">
        <p14:creationId xmlns:p14="http://schemas.microsoft.com/office/powerpoint/2010/main" val="1449420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0A0C-2A05-4C65-A7D7-924BC1A679D4}"/>
              </a:ext>
            </a:extLst>
          </p:cNvPr>
          <p:cNvSpPr>
            <a:spLocks noGrp="1"/>
          </p:cNvSpPr>
          <p:nvPr>
            <p:ph type="title"/>
          </p:nvPr>
        </p:nvSpPr>
        <p:spPr/>
        <p:txBody>
          <a:bodyPr/>
          <a:lstStyle/>
          <a:p>
            <a:r>
              <a:rPr lang="en-US" dirty="0"/>
              <a:t>Black Gypsum DG</a:t>
            </a:r>
          </a:p>
        </p:txBody>
      </p:sp>
      <p:sp>
        <p:nvSpPr>
          <p:cNvPr id="3" name="Content Placeholder 2"/>
          <p:cNvSpPr>
            <a:spLocks noGrp="1"/>
          </p:cNvSpPr>
          <p:nvPr>
            <p:ph idx="1"/>
          </p:nvPr>
        </p:nvSpPr>
        <p:spPr/>
        <p:txBody>
          <a:bodyPr>
            <a:normAutofit/>
          </a:bodyPr>
          <a:lstStyle/>
          <a:p>
            <a:pPr marL="0" indent="0">
              <a:spcAft>
                <a:spcPts val="600"/>
              </a:spcAft>
              <a:buNone/>
            </a:pPr>
            <a:r>
              <a:rPr lang="en-US" sz="2400" b="1" dirty="0">
                <a:latin typeface="Century Gothic" panose="020B0502020202020204" pitchFamily="34" charset="0"/>
              </a:rPr>
              <a:t>Features and Benefits</a:t>
            </a:r>
          </a:p>
          <a:p>
            <a:pPr lvl="1">
              <a:spcBef>
                <a:spcPts val="1500"/>
              </a:spcBef>
            </a:pPr>
            <a:r>
              <a:rPr lang="en-US" sz="2200" dirty="0">
                <a:latin typeface="Century Gothic" panose="020B0502020202020204" pitchFamily="34" charset="0"/>
              </a:rPr>
              <a:t>Dispersible Granule Technology</a:t>
            </a:r>
          </a:p>
          <a:p>
            <a:pPr lvl="1">
              <a:spcBef>
                <a:spcPts val="1500"/>
              </a:spcBef>
            </a:pPr>
            <a:r>
              <a:rPr lang="en-US" sz="2200" dirty="0">
                <a:latin typeface="Century Gothic" panose="020B0502020202020204" pitchFamily="34" charset="0"/>
              </a:rPr>
              <a:t>Increases calcium and sulfur without changing soil pH</a:t>
            </a:r>
          </a:p>
          <a:p>
            <a:pPr lvl="1">
              <a:spcBef>
                <a:spcPts val="1500"/>
              </a:spcBef>
            </a:pPr>
            <a:r>
              <a:rPr lang="en-US" sz="2200" dirty="0">
                <a:latin typeface="Century Gothic" panose="020B0502020202020204" pitchFamily="34" charset="0"/>
              </a:rPr>
              <a:t>Supplies 15-30 pounds of </a:t>
            </a:r>
            <a:r>
              <a:rPr lang="en-US" sz="2200" dirty="0" err="1">
                <a:latin typeface="Century Gothic" panose="020B0502020202020204" pitchFamily="34" charset="0"/>
              </a:rPr>
              <a:t>humic</a:t>
            </a:r>
            <a:r>
              <a:rPr lang="en-US" sz="2200" dirty="0">
                <a:latin typeface="Century Gothic" panose="020B0502020202020204" pitchFamily="34" charset="0"/>
              </a:rPr>
              <a:t> acid per acre</a:t>
            </a:r>
          </a:p>
          <a:p>
            <a:pPr lvl="1">
              <a:spcBef>
                <a:spcPts val="1500"/>
              </a:spcBef>
            </a:pPr>
            <a:r>
              <a:rPr lang="en-US" sz="2200" dirty="0">
                <a:latin typeface="Century Gothic" panose="020B0502020202020204" pitchFamily="34" charset="0"/>
              </a:rPr>
              <a:t>Enhances soil health by stimulating soil microbial populations</a:t>
            </a:r>
          </a:p>
          <a:p>
            <a:pPr lvl="1">
              <a:spcBef>
                <a:spcPts val="1500"/>
              </a:spcBef>
            </a:pPr>
            <a:r>
              <a:rPr lang="en-US" sz="2200" dirty="0">
                <a:latin typeface="Century Gothic" panose="020B0502020202020204" pitchFamily="34" charset="0"/>
              </a:rPr>
              <a:t>Relieving soil compaction and salinity</a:t>
            </a:r>
          </a:p>
          <a:p>
            <a:pPr lvl="1">
              <a:spcBef>
                <a:spcPts val="1500"/>
              </a:spcBef>
            </a:pPr>
            <a:r>
              <a:rPr lang="en-US" sz="2200" dirty="0">
                <a:latin typeface="Century Gothic" panose="020B0502020202020204" pitchFamily="34" charset="0"/>
              </a:rPr>
              <a:t>Delivers two types </a:t>
            </a:r>
            <a:r>
              <a:rPr lang="en-US" sz="2200" dirty="0"/>
              <a:t>of </a:t>
            </a:r>
            <a:r>
              <a:rPr lang="en-US" sz="2200" dirty="0">
                <a:latin typeface="Century Gothic" panose="020B0502020202020204" pitchFamily="34" charset="0"/>
              </a:rPr>
              <a:t>plant available, water soluble carbon</a:t>
            </a:r>
          </a:p>
        </p:txBody>
      </p:sp>
    </p:spTree>
    <p:extLst>
      <p:ext uri="{BB962C8B-B14F-4D97-AF65-F5344CB8AC3E}">
        <p14:creationId xmlns:p14="http://schemas.microsoft.com/office/powerpoint/2010/main" val="1583416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46D7-3413-4D5C-A045-EFAA19726B7F}"/>
              </a:ext>
            </a:extLst>
          </p:cNvPr>
          <p:cNvSpPr>
            <a:spLocks noGrp="1"/>
          </p:cNvSpPr>
          <p:nvPr>
            <p:ph type="title"/>
          </p:nvPr>
        </p:nvSpPr>
        <p:spPr>
          <a:xfrm>
            <a:off x="1889090" y="365127"/>
            <a:ext cx="10178980" cy="793169"/>
          </a:xfrm>
        </p:spPr>
        <p:txBody>
          <a:bodyPr>
            <a:normAutofit fontScale="90000"/>
          </a:bodyPr>
          <a:lstStyle/>
          <a:p>
            <a:r>
              <a:rPr lang="en-US" dirty="0"/>
              <a:t>Black Gypsum DG – Salinity Reduction</a:t>
            </a:r>
          </a:p>
        </p:txBody>
      </p:sp>
      <p:sp>
        <p:nvSpPr>
          <p:cNvPr id="3" name="Text Placeholder 2"/>
          <p:cNvSpPr>
            <a:spLocks noGrp="1"/>
          </p:cNvSpPr>
          <p:nvPr>
            <p:ph idx="1"/>
          </p:nvPr>
        </p:nvSpPr>
        <p:spPr/>
        <p:txBody>
          <a:bodyPr>
            <a:normAutofit/>
          </a:bodyPr>
          <a:lstStyle/>
          <a:p>
            <a:pPr lvl="1"/>
            <a:endParaRPr lang="en-US" dirty="0"/>
          </a:p>
          <a:p>
            <a:pPr lvl="1"/>
            <a:endParaRPr lang="en-US" dirty="0"/>
          </a:p>
          <a:p>
            <a:pPr lvl="1"/>
            <a:endParaRPr lang="en-US" dirty="0"/>
          </a:p>
        </p:txBody>
      </p:sp>
      <p:sp>
        <p:nvSpPr>
          <p:cNvPr id="9" name="Slide Number Placeholder 8"/>
          <p:cNvSpPr>
            <a:spLocks noGrp="1"/>
          </p:cNvSpPr>
          <p:nvPr>
            <p:ph type="sldNum" sz="quarter" idx="12"/>
          </p:nvPr>
        </p:nvSpPr>
        <p:spPr/>
        <p:txBody>
          <a:bodyPr/>
          <a:lstStyle/>
          <a:p>
            <a:pPr defTabSz="457200">
              <a:defRPr/>
            </a:pPr>
            <a:fld id="{1EE3D047-84F5-4E1F-8D84-8F71151946B6}" type="slidenum">
              <a:rPr lang="en-US" smtClean="0">
                <a:solidFill>
                  <a:prstClr val="black"/>
                </a:solidFill>
              </a:rPr>
              <a:pPr defTabSz="457200">
                <a:defRPr/>
              </a:pPr>
              <a:t>63</a:t>
            </a:fld>
            <a:endParaRPr lang="en-US">
              <a:solidFill>
                <a:prstClr val="black"/>
              </a:solidFill>
            </a:endParaRPr>
          </a:p>
        </p:txBody>
      </p:sp>
      <p:graphicFrame>
        <p:nvGraphicFramePr>
          <p:cNvPr id="7" name="Chart 6"/>
          <p:cNvGraphicFramePr>
            <a:graphicFrameLocks noGrp="1"/>
          </p:cNvGraphicFramePr>
          <p:nvPr>
            <p:extLst/>
          </p:nvPr>
        </p:nvGraphicFramePr>
        <p:xfrm>
          <a:off x="522513" y="1158295"/>
          <a:ext cx="11224009" cy="5152069"/>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 Same Side Corner Rectangle 10"/>
          <p:cNvSpPr/>
          <p:nvPr/>
        </p:nvSpPr>
        <p:spPr>
          <a:xfrm>
            <a:off x="5169408" y="5911536"/>
            <a:ext cx="7022592" cy="957944"/>
          </a:xfrm>
          <a:prstGeom prst="round2SameRect">
            <a:avLst>
              <a:gd name="adj1" fmla="val 10953"/>
              <a:gd name="adj2" fmla="val 0"/>
            </a:avLst>
          </a:prstGeom>
          <a:solidFill>
            <a:srgbClr val="FDB81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rgbClr val="7A7A7A">
                    <a:lumMod val="50000"/>
                  </a:srgbClr>
                </a:solidFill>
              </a:rPr>
              <a:t>Black Gypsum DG applied at 200 #/A results in a greater initial reduction in salinity, as compared to “Brand X.” </a:t>
            </a:r>
          </a:p>
        </p:txBody>
      </p:sp>
    </p:spTree>
    <p:extLst>
      <p:ext uri="{BB962C8B-B14F-4D97-AF65-F5344CB8AC3E}">
        <p14:creationId xmlns:p14="http://schemas.microsoft.com/office/powerpoint/2010/main" val="103592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442" t="23887" r="30584" b="23974"/>
          <a:stretch/>
        </p:blipFill>
        <p:spPr>
          <a:xfrm>
            <a:off x="2021711" y="1864425"/>
            <a:ext cx="3563650" cy="3575676"/>
          </a:xfrm>
          <a:prstGeom prst="rect">
            <a:avLst/>
          </a:prstGeom>
        </p:spPr>
      </p:pic>
      <p:sp>
        <p:nvSpPr>
          <p:cNvPr id="2" name="Title 1"/>
          <p:cNvSpPr>
            <a:spLocks noGrp="1"/>
          </p:cNvSpPr>
          <p:nvPr>
            <p:ph type="title"/>
          </p:nvPr>
        </p:nvSpPr>
        <p:spPr>
          <a:xfrm>
            <a:off x="2152650" y="259353"/>
            <a:ext cx="7886700" cy="1325563"/>
          </a:xfrm>
        </p:spPr>
        <p:txBody>
          <a:bodyPr>
            <a:normAutofit/>
          </a:bodyPr>
          <a:lstStyle/>
          <a:p>
            <a:br>
              <a:rPr lang="en-US" sz="4000" dirty="0"/>
            </a:br>
            <a:r>
              <a:rPr lang="en-US" sz="4000" dirty="0"/>
              <a:t>What Drives Efficiency?</a:t>
            </a:r>
          </a:p>
        </p:txBody>
      </p:sp>
      <p:pic>
        <p:nvPicPr>
          <p:cNvPr id="4" name="Picture 6" descr="HumicDGGranules"/>
          <p:cNvPicPr>
            <a:picLocks noChangeAspect="1" noChangeArrowheads="1"/>
          </p:cNvPicPr>
          <p:nvPr/>
        </p:nvPicPr>
        <p:blipFill>
          <a:blip r:embed="rId3" cstate="print"/>
          <a:srcRect/>
          <a:stretch>
            <a:fillRect/>
          </a:stretch>
        </p:blipFill>
        <p:spPr bwMode="auto">
          <a:xfrm>
            <a:off x="2470834" y="2958767"/>
            <a:ext cx="2696480" cy="1463928"/>
          </a:xfrm>
          <a:prstGeom prst="rect">
            <a:avLst/>
          </a:prstGeom>
          <a:noFill/>
          <a:ln w="9525">
            <a:noFill/>
            <a:miter lim="800000"/>
            <a:headEnd/>
            <a:tailEnd/>
          </a:ln>
        </p:spPr>
      </p:pic>
      <p:sp>
        <p:nvSpPr>
          <p:cNvPr id="6" name="Rectangle 5"/>
          <p:cNvSpPr/>
          <p:nvPr/>
        </p:nvSpPr>
        <p:spPr>
          <a:xfrm>
            <a:off x="5867400" y="1779688"/>
            <a:ext cx="4572000" cy="4524315"/>
          </a:xfrm>
          <a:prstGeom prst="rect">
            <a:avLst/>
          </a:prstGeom>
        </p:spPr>
        <p:txBody>
          <a:bodyPr>
            <a:spAutoFit/>
          </a:bodyPr>
          <a:lstStyle/>
          <a:p>
            <a:pPr marL="285750" indent="-285750" defTabSz="685800">
              <a:lnSpc>
                <a:spcPct val="150000"/>
              </a:lnSpc>
              <a:buFont typeface="Arial" charset="0"/>
              <a:buChar char="•"/>
              <a:defRPr/>
            </a:pPr>
            <a:r>
              <a:rPr lang="en-US" altLang="ja-JP" sz="2400" kern="0" dirty="0">
                <a:solidFill>
                  <a:prstClr val="white"/>
                </a:solidFill>
                <a:latin typeface="Century Gothic" panose="020B0502020202020204" pitchFamily="34" charset="0"/>
              </a:rPr>
              <a:t>Sub Particle Size</a:t>
            </a:r>
          </a:p>
          <a:p>
            <a:pPr marL="285750" indent="-285750" defTabSz="685800">
              <a:lnSpc>
                <a:spcPct val="150000"/>
              </a:lnSpc>
              <a:buFont typeface="Arial" charset="0"/>
              <a:buChar char="•"/>
              <a:defRPr/>
            </a:pPr>
            <a:r>
              <a:rPr lang="en-US" altLang="ja-JP" sz="2400" kern="0" dirty="0">
                <a:solidFill>
                  <a:prstClr val="white"/>
                </a:solidFill>
                <a:latin typeface="Century Gothic" panose="020B0502020202020204" pitchFamily="34" charset="0"/>
              </a:rPr>
              <a:t>Self Incorporation</a:t>
            </a:r>
          </a:p>
          <a:p>
            <a:pPr marL="285750" indent="-285750" defTabSz="685800">
              <a:lnSpc>
                <a:spcPct val="150000"/>
              </a:lnSpc>
              <a:buFont typeface="Arial" charset="0"/>
              <a:buChar char="•"/>
              <a:defRPr/>
            </a:pPr>
            <a:r>
              <a:rPr lang="en-US" altLang="ja-JP" sz="2400" kern="0" dirty="0">
                <a:solidFill>
                  <a:prstClr val="white"/>
                </a:solidFill>
                <a:latin typeface="Century Gothic" panose="020B0502020202020204" pitchFamily="34" charset="0"/>
              </a:rPr>
              <a:t>Dual Carbon Source</a:t>
            </a:r>
          </a:p>
          <a:p>
            <a:pPr marL="285750" indent="-285750" defTabSz="685800">
              <a:lnSpc>
                <a:spcPct val="150000"/>
              </a:lnSpc>
              <a:buFont typeface="Arial" charset="0"/>
              <a:buChar char="•"/>
              <a:defRPr/>
            </a:pPr>
            <a:r>
              <a:rPr lang="en-US" altLang="ja-JP" sz="2400" kern="0" dirty="0" err="1">
                <a:solidFill>
                  <a:prstClr val="white"/>
                </a:solidFill>
                <a:latin typeface="Century Gothic" panose="020B0502020202020204" pitchFamily="34" charset="0"/>
              </a:rPr>
              <a:t>Concentation</a:t>
            </a:r>
            <a:r>
              <a:rPr lang="en-US" altLang="ja-JP" sz="2400" kern="0" dirty="0">
                <a:solidFill>
                  <a:prstClr val="white"/>
                </a:solidFill>
                <a:latin typeface="Century Gothic" panose="020B0502020202020204" pitchFamily="34" charset="0"/>
              </a:rPr>
              <a:t> of </a:t>
            </a:r>
            <a:r>
              <a:rPr lang="en-US" altLang="ja-JP" sz="2400" kern="0" dirty="0" err="1">
                <a:solidFill>
                  <a:prstClr val="white"/>
                </a:solidFill>
                <a:latin typeface="Century Gothic" panose="020B0502020202020204" pitchFamily="34" charset="0"/>
              </a:rPr>
              <a:t>Humic</a:t>
            </a:r>
            <a:r>
              <a:rPr lang="en-US" altLang="ja-JP" sz="2400" kern="0" dirty="0">
                <a:solidFill>
                  <a:prstClr val="white"/>
                </a:solidFill>
                <a:latin typeface="Century Gothic" panose="020B0502020202020204" pitchFamily="34" charset="0"/>
              </a:rPr>
              <a:t> Acid </a:t>
            </a:r>
          </a:p>
          <a:p>
            <a:pPr marL="285750" indent="-285750" defTabSz="685800">
              <a:lnSpc>
                <a:spcPct val="150000"/>
              </a:lnSpc>
              <a:buFont typeface="Arial" charset="0"/>
              <a:buChar char="•"/>
              <a:defRPr/>
            </a:pPr>
            <a:r>
              <a:rPr lang="en-US" sz="2400" kern="0" dirty="0">
                <a:solidFill>
                  <a:prstClr val="white"/>
                </a:solidFill>
                <a:latin typeface="Century Gothic" panose="020B0502020202020204" pitchFamily="34" charset="0"/>
              </a:rPr>
              <a:t>Improves soil bound nutrient efficiency </a:t>
            </a:r>
          </a:p>
          <a:p>
            <a:pPr marL="285750" indent="-285750" defTabSz="685800">
              <a:lnSpc>
                <a:spcPct val="150000"/>
              </a:lnSpc>
              <a:buFont typeface="Arial" charset="0"/>
              <a:buChar char="•"/>
              <a:defRPr/>
            </a:pPr>
            <a:endParaRPr lang="en-US" sz="2400" kern="0" dirty="0">
              <a:solidFill>
                <a:prstClr val="white"/>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8494608" y="105509"/>
            <a:ext cx="1944793" cy="816625"/>
          </a:xfrm>
          <a:prstGeom prst="rect">
            <a:avLst/>
          </a:prstGeom>
        </p:spPr>
      </p:pic>
    </p:spTree>
    <p:extLst>
      <p:ext uri="{BB962C8B-B14F-4D97-AF65-F5344CB8AC3E}">
        <p14:creationId xmlns:p14="http://schemas.microsoft.com/office/powerpoint/2010/main" val="1693159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442" t="23887" r="30584" b="23974"/>
          <a:stretch/>
        </p:blipFill>
        <p:spPr>
          <a:xfrm>
            <a:off x="2021711" y="1864425"/>
            <a:ext cx="3563650" cy="3575676"/>
          </a:xfrm>
          <a:prstGeom prst="rect">
            <a:avLst/>
          </a:prstGeom>
        </p:spPr>
      </p:pic>
      <p:sp>
        <p:nvSpPr>
          <p:cNvPr id="2" name="Title 1"/>
          <p:cNvSpPr>
            <a:spLocks noGrp="1"/>
          </p:cNvSpPr>
          <p:nvPr>
            <p:ph type="title"/>
          </p:nvPr>
        </p:nvSpPr>
        <p:spPr>
          <a:xfrm>
            <a:off x="2152650" y="259353"/>
            <a:ext cx="7886700" cy="1325563"/>
          </a:xfrm>
        </p:spPr>
        <p:txBody>
          <a:bodyPr>
            <a:normAutofit/>
          </a:bodyPr>
          <a:lstStyle/>
          <a:p>
            <a:br>
              <a:rPr lang="en-US" sz="4000" dirty="0"/>
            </a:br>
            <a:endParaRPr lang="en-US" sz="4000" dirty="0"/>
          </a:p>
        </p:txBody>
      </p:sp>
      <p:pic>
        <p:nvPicPr>
          <p:cNvPr id="4" name="Picture 6" descr="HumicDGGranules"/>
          <p:cNvPicPr>
            <a:picLocks noChangeAspect="1" noChangeArrowheads="1"/>
          </p:cNvPicPr>
          <p:nvPr/>
        </p:nvPicPr>
        <p:blipFill>
          <a:blip r:embed="rId3" cstate="print"/>
          <a:srcRect/>
          <a:stretch>
            <a:fillRect/>
          </a:stretch>
        </p:blipFill>
        <p:spPr bwMode="auto">
          <a:xfrm>
            <a:off x="2470834" y="2958767"/>
            <a:ext cx="2696480" cy="1463928"/>
          </a:xfrm>
          <a:prstGeom prst="rect">
            <a:avLst/>
          </a:prstGeom>
          <a:noFill/>
          <a:ln w="9525">
            <a:noFill/>
            <a:miter lim="800000"/>
            <a:headEnd/>
            <a:tailEnd/>
          </a:ln>
        </p:spPr>
      </p:pic>
      <p:sp>
        <p:nvSpPr>
          <p:cNvPr id="6" name="Rectangle 5"/>
          <p:cNvSpPr/>
          <p:nvPr/>
        </p:nvSpPr>
        <p:spPr>
          <a:xfrm>
            <a:off x="5615842" y="1676401"/>
            <a:ext cx="5029200" cy="5078313"/>
          </a:xfrm>
          <a:prstGeom prst="rect">
            <a:avLst/>
          </a:prstGeom>
        </p:spPr>
        <p:txBody>
          <a:bodyPr wrap="square">
            <a:spAutoFit/>
          </a:bodyPr>
          <a:lstStyle/>
          <a:p>
            <a:pPr marL="285750" indent="-285750" defTabSz="685800">
              <a:lnSpc>
                <a:spcPct val="150000"/>
              </a:lnSpc>
              <a:buFont typeface="Arial" charset="0"/>
              <a:buChar char="•"/>
              <a:defRPr/>
            </a:pPr>
            <a:r>
              <a:rPr lang="en-US" altLang="ja-JP" sz="2400" kern="0" dirty="0">
                <a:solidFill>
                  <a:prstClr val="white"/>
                </a:solidFill>
                <a:latin typeface="Century Gothic" panose="020B0502020202020204" pitchFamily="34" charset="0"/>
              </a:rPr>
              <a:t>Compatible with Standard NPK materials </a:t>
            </a:r>
          </a:p>
          <a:p>
            <a:pPr marL="342900" indent="-342900" defTabSz="685800">
              <a:lnSpc>
                <a:spcPct val="150000"/>
              </a:lnSpc>
              <a:buFont typeface="Arial" panose="020B0604020202020204" pitchFamily="34" charset="0"/>
              <a:buChar char="•"/>
              <a:defRPr/>
            </a:pPr>
            <a:r>
              <a:rPr lang="en-US" altLang="ja-JP" sz="2400" kern="0" dirty="0">
                <a:solidFill>
                  <a:prstClr val="white"/>
                </a:solidFill>
                <a:latin typeface="Century Gothic" panose="020B0502020202020204" pitchFamily="34" charset="0"/>
              </a:rPr>
              <a:t>Not hydroscopic in nature</a:t>
            </a:r>
          </a:p>
          <a:p>
            <a:pPr marL="285750" indent="-285750" defTabSz="685800">
              <a:lnSpc>
                <a:spcPct val="150000"/>
              </a:lnSpc>
              <a:buFont typeface="Arial" charset="0"/>
              <a:buChar char="•"/>
              <a:defRPr/>
            </a:pPr>
            <a:r>
              <a:rPr lang="en-US" altLang="ja-JP" sz="2400" kern="0" dirty="0">
                <a:solidFill>
                  <a:prstClr val="white"/>
                </a:solidFill>
                <a:latin typeface="Century Gothic" panose="020B0502020202020204" pitchFamily="34" charset="0"/>
              </a:rPr>
              <a:t>Uniform spreading and swath width and flowability</a:t>
            </a:r>
          </a:p>
          <a:p>
            <a:pPr marL="285750" indent="-285750" defTabSz="685800">
              <a:lnSpc>
                <a:spcPct val="150000"/>
              </a:lnSpc>
              <a:buFont typeface="Arial" charset="0"/>
              <a:buChar char="•"/>
              <a:defRPr/>
            </a:pPr>
            <a:r>
              <a:rPr lang="en-US" altLang="ja-JP" sz="2400" kern="0" dirty="0">
                <a:solidFill>
                  <a:prstClr val="white"/>
                </a:solidFill>
                <a:latin typeface="Century Gothic" panose="020B0502020202020204" pitchFamily="34" charset="0"/>
              </a:rPr>
              <a:t>Low Dust </a:t>
            </a:r>
          </a:p>
          <a:p>
            <a:pPr marL="285750" indent="-285750" defTabSz="685800">
              <a:lnSpc>
                <a:spcPct val="150000"/>
              </a:lnSpc>
              <a:buFont typeface="Arial" charset="0"/>
              <a:buChar char="•"/>
              <a:defRPr/>
            </a:pPr>
            <a:r>
              <a:rPr lang="en-US" sz="2400" kern="0" dirty="0">
                <a:solidFill>
                  <a:prstClr val="white"/>
                </a:solidFill>
                <a:latin typeface="Century Gothic" panose="020B0502020202020204" pitchFamily="34" charset="0"/>
              </a:rPr>
              <a:t>Good Storage stability … bag or bulk</a:t>
            </a:r>
          </a:p>
          <a:p>
            <a:pPr marL="285750" indent="-285750" defTabSz="685800">
              <a:lnSpc>
                <a:spcPct val="150000"/>
              </a:lnSpc>
              <a:buFont typeface="Arial" charset="0"/>
              <a:buChar char="•"/>
              <a:defRPr/>
            </a:pPr>
            <a:endParaRPr lang="en-US" sz="2400" kern="0" dirty="0">
              <a:solidFill>
                <a:prstClr val="white"/>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8411033" y="37252"/>
            <a:ext cx="1712088" cy="816625"/>
          </a:xfrm>
          <a:prstGeom prst="rect">
            <a:avLst/>
          </a:prstGeom>
        </p:spPr>
      </p:pic>
      <p:sp>
        <p:nvSpPr>
          <p:cNvPr id="8" name="TextBox 7"/>
          <p:cNvSpPr txBox="1"/>
          <p:nvPr/>
        </p:nvSpPr>
        <p:spPr>
          <a:xfrm>
            <a:off x="3764282" y="457201"/>
            <a:ext cx="5836919" cy="1323439"/>
          </a:xfrm>
          <a:prstGeom prst="rect">
            <a:avLst/>
          </a:prstGeom>
          <a:noFill/>
        </p:spPr>
        <p:txBody>
          <a:bodyPr wrap="square" rtlCol="0">
            <a:spAutoFit/>
          </a:bodyPr>
          <a:lstStyle/>
          <a:p>
            <a:r>
              <a:rPr lang="en-US" sz="4000" dirty="0"/>
              <a:t> </a:t>
            </a:r>
            <a:r>
              <a:rPr lang="en-US" sz="4000" dirty="0">
                <a:solidFill>
                  <a:schemeClr val="bg1"/>
                </a:solidFill>
              </a:rPr>
              <a:t>Ideal NPK / </a:t>
            </a:r>
            <a:r>
              <a:rPr lang="en-US" sz="4000" dirty="0" err="1">
                <a:solidFill>
                  <a:schemeClr val="bg1"/>
                </a:solidFill>
              </a:rPr>
              <a:t>Humic</a:t>
            </a:r>
            <a:r>
              <a:rPr lang="en-US" sz="4000" dirty="0">
                <a:solidFill>
                  <a:schemeClr val="bg1"/>
                </a:solidFill>
              </a:rPr>
              <a:t>  Blending  Partner  </a:t>
            </a:r>
            <a:endParaRPr lang="en-US" sz="4000" dirty="0"/>
          </a:p>
        </p:txBody>
      </p:sp>
    </p:spTree>
    <p:extLst>
      <p:ext uri="{BB962C8B-B14F-4D97-AF65-F5344CB8AC3E}">
        <p14:creationId xmlns:p14="http://schemas.microsoft.com/office/powerpoint/2010/main" val="250432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1" y="457200"/>
            <a:ext cx="3121819" cy="2286000"/>
          </a:xfrm>
        </p:spPr>
        <p:txBody>
          <a:bodyPr>
            <a:normAutofit/>
          </a:bodyPr>
          <a:lstStyle/>
          <a:p>
            <a:br>
              <a:rPr lang="en-US" dirty="0"/>
            </a:br>
            <a:r>
              <a:rPr lang="en-US" sz="2400" dirty="0"/>
              <a:t>Key properties of </a:t>
            </a:r>
            <a:r>
              <a:rPr lang="en-US" sz="2400" dirty="0" err="1"/>
              <a:t>Humic</a:t>
            </a:r>
            <a:r>
              <a:rPr lang="en-US" sz="2400" dirty="0"/>
              <a:t> DG as an  ideal raw material  in Agricultural fertilizer blending </a:t>
            </a:r>
          </a:p>
        </p:txBody>
      </p:sp>
      <p:pic>
        <p:nvPicPr>
          <p:cNvPr id="7" name="Content Placeholder 6"/>
          <p:cNvPicPr>
            <a:picLocks noGrp="1" noChangeAspect="1"/>
          </p:cNvPicPr>
          <p:nvPr>
            <p:ph idx="1"/>
          </p:nvPr>
        </p:nvPicPr>
        <p:blipFill rotWithShape="1">
          <a:blip r:embed="rId2"/>
          <a:srcRect t="9091" r="12424"/>
          <a:stretch/>
        </p:blipFill>
        <p:spPr>
          <a:xfrm>
            <a:off x="5411788" y="1689345"/>
            <a:ext cx="4629150" cy="3469787"/>
          </a:xfrm>
        </p:spPr>
      </p:pic>
      <p:sp>
        <p:nvSpPr>
          <p:cNvPr id="6" name="Text Placeholder 5"/>
          <p:cNvSpPr>
            <a:spLocks noGrp="1"/>
          </p:cNvSpPr>
          <p:nvPr>
            <p:ph type="body" sz="half" idx="2"/>
          </p:nvPr>
        </p:nvSpPr>
        <p:spPr>
          <a:xfrm>
            <a:off x="2153841" y="2819400"/>
            <a:ext cx="2949178" cy="3049588"/>
          </a:xfrm>
        </p:spPr>
        <p:txBody>
          <a:bodyPr/>
          <a:lstStyle/>
          <a:p>
            <a:pPr marL="285750" indent="-285750">
              <a:buFont typeface="Arial" panose="020B0604020202020204" pitchFamily="34" charset="0"/>
              <a:buChar char="•"/>
            </a:pPr>
            <a:r>
              <a:rPr lang="en-US" dirty="0"/>
              <a:t>Uniform Granular Size</a:t>
            </a:r>
          </a:p>
          <a:p>
            <a:pPr marL="285750" indent="-285750">
              <a:buFont typeface="Arial" panose="020B0604020202020204" pitchFamily="34" charset="0"/>
              <a:buChar char="•"/>
            </a:pPr>
            <a:r>
              <a:rPr lang="en-US" dirty="0"/>
              <a:t>Compatible Particle Density </a:t>
            </a:r>
          </a:p>
          <a:p>
            <a:pPr marL="285750" indent="-285750">
              <a:buFont typeface="Arial" panose="020B0604020202020204" pitchFamily="34" charset="0"/>
              <a:buChar char="•"/>
            </a:pPr>
            <a:r>
              <a:rPr lang="en-US" dirty="0"/>
              <a:t>Uniform Particle Shape</a:t>
            </a:r>
          </a:p>
          <a:p>
            <a:pPr marL="285750" indent="-285750">
              <a:buFont typeface="Arial" panose="020B0604020202020204" pitchFamily="34" charset="0"/>
              <a:buChar char="•"/>
            </a:pPr>
            <a:r>
              <a:rPr lang="en-US" dirty="0"/>
              <a:t>Crush strength-  </a:t>
            </a:r>
          </a:p>
          <a:p>
            <a:pPr marL="285750" indent="-285750">
              <a:buFont typeface="Arial" panose="020B0604020202020204" pitchFamily="34" charset="0"/>
              <a:buChar char="•"/>
            </a:pPr>
            <a:r>
              <a:rPr lang="en-US" dirty="0"/>
              <a:t>Flowability (Moisture)</a:t>
            </a:r>
          </a:p>
          <a:p>
            <a:pPr marL="285750" indent="-285750">
              <a:buFont typeface="Arial" panose="020B0604020202020204" pitchFamily="34" charset="0"/>
              <a:buChar char="•"/>
            </a:pPr>
            <a:r>
              <a:rPr lang="en-US" dirty="0"/>
              <a:t>Ideal Coefficient of friction - </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4" descr="HumicDG_12-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1" y="89569"/>
            <a:ext cx="1942521" cy="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657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t>Black Gypsum DG (10)</a:t>
            </a:r>
            <a:endParaRPr lang="en-US" dirty="0"/>
          </a:p>
        </p:txBody>
      </p:sp>
      <p:sp>
        <p:nvSpPr>
          <p:cNvPr id="3" name="Content Placeholder 2"/>
          <p:cNvSpPr>
            <a:spLocks noGrp="1"/>
          </p:cNvSpPr>
          <p:nvPr>
            <p:ph sz="half" idx="2"/>
          </p:nvPr>
        </p:nvSpPr>
        <p:spPr/>
        <p:txBody>
          <a:bodyPr>
            <a:normAutofit/>
          </a:bodyPr>
          <a:lstStyle/>
          <a:p>
            <a:r>
              <a:rPr lang="en-US"/>
              <a:t>RTA: &gt;90%</a:t>
            </a:r>
          </a:p>
          <a:p>
            <a:r>
              <a:rPr lang="en-US"/>
              <a:t>Avg. Crush Strength: &gt; +6</a:t>
            </a:r>
          </a:p>
          <a:p>
            <a:r>
              <a:rPr lang="en-US"/>
              <a:t>Bulk Density: 50-55 lb /ft3</a:t>
            </a:r>
          </a:p>
          <a:p>
            <a:r>
              <a:rPr lang="en-US"/>
              <a:t>Moisture: &lt; 5%</a:t>
            </a:r>
          </a:p>
          <a:p>
            <a:r>
              <a:rPr lang="en-US"/>
              <a:t>pH: 5.8-6.2</a:t>
            </a:r>
          </a:p>
          <a:p>
            <a:r>
              <a:rPr lang="en-US"/>
              <a:t>SGN -260</a:t>
            </a:r>
            <a:endParaRPr lang="en-US" dirty="0"/>
          </a:p>
        </p:txBody>
      </p:sp>
      <p:sp>
        <p:nvSpPr>
          <p:cNvPr id="4" name="Text Placeholder 3"/>
          <p:cNvSpPr>
            <a:spLocks noGrp="1"/>
          </p:cNvSpPr>
          <p:nvPr>
            <p:ph type="body" sz="quarter" idx="3"/>
          </p:nvPr>
        </p:nvSpPr>
        <p:spPr/>
        <p:txBody>
          <a:bodyPr/>
          <a:lstStyle/>
          <a:p>
            <a:r>
              <a:rPr lang="en-US"/>
              <a:t>Humic DG</a:t>
            </a:r>
            <a:endParaRPr lang="en-US" dirty="0"/>
          </a:p>
        </p:txBody>
      </p:sp>
      <p:sp>
        <p:nvSpPr>
          <p:cNvPr id="5" name="Content Placeholder 4"/>
          <p:cNvSpPr>
            <a:spLocks noGrp="1"/>
          </p:cNvSpPr>
          <p:nvPr>
            <p:ph sz="quarter" idx="4"/>
          </p:nvPr>
        </p:nvSpPr>
        <p:spPr/>
        <p:txBody>
          <a:bodyPr>
            <a:normAutofit/>
          </a:bodyPr>
          <a:lstStyle/>
          <a:p>
            <a:r>
              <a:rPr lang="en-US"/>
              <a:t>RTA: &gt; 94%</a:t>
            </a:r>
          </a:p>
          <a:p>
            <a:r>
              <a:rPr lang="en-US"/>
              <a:t>Avg. Crush Strength: </a:t>
            </a:r>
            <a:br>
              <a:rPr lang="en-US"/>
            </a:br>
            <a:r>
              <a:rPr lang="en-US"/>
              <a:t>&gt;1.4 - 3.0</a:t>
            </a:r>
          </a:p>
          <a:p>
            <a:r>
              <a:rPr lang="en-US"/>
              <a:t>Bulk Density: 44-46 lb/ft3</a:t>
            </a:r>
          </a:p>
          <a:p>
            <a:r>
              <a:rPr lang="en-US"/>
              <a:t>Moisture: &lt; 5%-7%</a:t>
            </a:r>
          </a:p>
          <a:p>
            <a:r>
              <a:rPr lang="en-US"/>
              <a:t>pH: 3.1-3.9</a:t>
            </a:r>
          </a:p>
          <a:p>
            <a:r>
              <a:rPr lang="en-US"/>
              <a:t>SGN 240</a:t>
            </a:r>
            <a:endParaRPr lang="en-US" dirty="0"/>
          </a:p>
        </p:txBody>
      </p:sp>
      <p:sp>
        <p:nvSpPr>
          <p:cNvPr id="6" name="Title 5"/>
          <p:cNvSpPr>
            <a:spLocks noGrp="1"/>
          </p:cNvSpPr>
          <p:nvPr>
            <p:ph type="title"/>
          </p:nvPr>
        </p:nvSpPr>
        <p:spPr/>
        <p:txBody>
          <a:bodyPr/>
          <a:lstStyle/>
          <a:p>
            <a:r>
              <a:rPr lang="en-US"/>
              <a:t>Blending Characteristics</a:t>
            </a:r>
            <a:endParaRPr lang="en-US" dirty="0"/>
          </a:p>
        </p:txBody>
      </p:sp>
      <p:cxnSp>
        <p:nvCxnSpPr>
          <p:cNvPr id="8" name="Straight Connector 7"/>
          <p:cNvCxnSpPr/>
          <p:nvPr/>
        </p:nvCxnSpPr>
        <p:spPr>
          <a:xfrm>
            <a:off x="2298622" y="2476846"/>
            <a:ext cx="3523058" cy="119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47945" y="2488842"/>
            <a:ext cx="34812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961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304800"/>
            <a:ext cx="7885509" cy="685800"/>
          </a:xfrm>
        </p:spPr>
        <p:txBody>
          <a:bodyPr>
            <a:noAutofit/>
          </a:bodyPr>
          <a:lstStyle/>
          <a:p>
            <a:r>
              <a:rPr lang="en-US" sz="2800" b="1" dirty="0"/>
              <a:t>HUMIC DG Blending Guidelines – Compatible with Conventional NPK</a:t>
            </a:r>
          </a:p>
        </p:txBody>
      </p:sp>
      <p:sp>
        <p:nvSpPr>
          <p:cNvPr id="4" name="Text Placeholder 3"/>
          <p:cNvSpPr>
            <a:spLocks noGrp="1"/>
          </p:cNvSpPr>
          <p:nvPr>
            <p:ph type="body" sz="half" idx="2"/>
          </p:nvPr>
        </p:nvSpPr>
        <p:spPr/>
        <p:txBody>
          <a:bodyPr/>
          <a:lstStyle/>
          <a:p>
            <a:r>
              <a:rPr lang="en-US" dirty="0"/>
              <a:t>Blending</a:t>
            </a:r>
          </a:p>
          <a:p>
            <a:r>
              <a:rPr lang="en-US" dirty="0"/>
              <a:t>Co Branding </a:t>
            </a:r>
          </a:p>
          <a:p>
            <a:r>
              <a:rPr lang="en-US" dirty="0"/>
              <a:t>Marketing</a:t>
            </a:r>
          </a:p>
        </p:txBody>
      </p:sp>
      <p:sp>
        <p:nvSpPr>
          <p:cNvPr id="5" name="Footer Placeholder 4"/>
          <p:cNvSpPr>
            <a:spLocks noGrp="1"/>
          </p:cNvSpPr>
          <p:nvPr>
            <p:ph type="ftr" sz="quarter" idx="11"/>
          </p:nvPr>
        </p:nvSpPr>
        <p:spPr/>
        <p:txBody>
          <a:bodyPr>
            <a:normAutofit fontScale="85000" lnSpcReduction="20000"/>
          </a:bodyPr>
          <a:lstStyle/>
          <a:p>
            <a:pPr defTabSz="457200">
              <a:defRPr/>
            </a:pPr>
            <a:r>
              <a:rPr lang="en-US">
                <a:solidFill>
                  <a:prstClr val="black"/>
                </a:solidFill>
              </a:rPr>
              <a:t>The Andersons Inc. Turf &amp; Specialty Group  |  www.andersonshumates.com</a:t>
            </a:r>
          </a:p>
        </p:txBody>
      </p:sp>
      <p:sp>
        <p:nvSpPr>
          <p:cNvPr id="6" name="Slide Number Placeholder 5"/>
          <p:cNvSpPr>
            <a:spLocks noGrp="1"/>
          </p:cNvSpPr>
          <p:nvPr>
            <p:ph type="sldNum" sz="quarter" idx="12"/>
          </p:nvPr>
        </p:nvSpPr>
        <p:spPr/>
        <p:txBody>
          <a:bodyPr/>
          <a:lstStyle/>
          <a:p>
            <a:pPr defTabSz="457200">
              <a:defRPr/>
            </a:pPr>
            <a:fld id="{CA8D50CC-66F6-40CB-A62F-56107E86C243}" type="slidenum">
              <a:rPr lang="en-US" smtClean="0">
                <a:solidFill>
                  <a:prstClr val="black"/>
                </a:solidFill>
              </a:rPr>
              <a:pPr defTabSz="457200">
                <a:defRPr/>
              </a:pPr>
              <a:t>68</a:t>
            </a:fld>
            <a:endParaRPr lang="en-US">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312496"/>
            <a:ext cx="3274219" cy="470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5715001" y="2209800"/>
            <a:ext cx="4636125" cy="2895600"/>
          </a:xfrm>
          <a:prstGeom prst="rect">
            <a:avLst/>
          </a:prstGeom>
        </p:spPr>
      </p:pic>
      <p:sp>
        <p:nvSpPr>
          <p:cNvPr id="7" name="TextBox 6"/>
          <p:cNvSpPr txBox="1"/>
          <p:nvPr/>
        </p:nvSpPr>
        <p:spPr>
          <a:xfrm>
            <a:off x="6934200" y="5254534"/>
            <a:ext cx="3200400" cy="261610"/>
          </a:xfrm>
          <a:prstGeom prst="rect">
            <a:avLst/>
          </a:prstGeom>
          <a:noFill/>
        </p:spPr>
        <p:txBody>
          <a:bodyPr wrap="square" rtlCol="0">
            <a:spAutoFit/>
          </a:bodyPr>
          <a:lstStyle/>
          <a:p>
            <a:r>
              <a:rPr lang="en-US" sz="1100" dirty="0">
                <a:solidFill>
                  <a:schemeClr val="bg1"/>
                </a:solidFill>
              </a:rPr>
              <a:t>Standard Industry Chart</a:t>
            </a:r>
          </a:p>
        </p:txBody>
      </p:sp>
    </p:spTree>
    <p:extLst>
      <p:ext uri="{BB962C8B-B14F-4D97-AF65-F5344CB8AC3E}">
        <p14:creationId xmlns:p14="http://schemas.microsoft.com/office/powerpoint/2010/main" val="1961675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5494" y="2916975"/>
            <a:ext cx="3378994" cy="1347964"/>
          </a:xfrm>
        </p:spPr>
        <p:txBody>
          <a:bodyPr>
            <a:noAutofit/>
          </a:bodyPr>
          <a:lstStyle/>
          <a:p>
            <a:r>
              <a:rPr lang="en-US" dirty="0">
                <a:latin typeface="Century Gothic" panose="020B0502020202020204" pitchFamily="34" charset="0"/>
              </a:rPr>
              <a:t>The Andersons’ Humic Technology </a:t>
            </a:r>
            <a:br>
              <a:rPr lang="en-US" dirty="0">
                <a:latin typeface="Century Gothic" panose="020B0502020202020204" pitchFamily="34" charset="0"/>
              </a:rPr>
            </a:br>
            <a:r>
              <a:rPr lang="en-US" dirty="0">
                <a:latin typeface="Century Gothic" panose="020B0502020202020204" pitchFamily="34" charset="0"/>
              </a:rPr>
              <a:t>in Action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0227" y="375134"/>
            <a:ext cx="4239504" cy="49898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117" y="5211503"/>
            <a:ext cx="912238" cy="514410"/>
          </a:xfrm>
          <a:prstGeom prst="rect">
            <a:avLst/>
          </a:prstGeom>
        </p:spPr>
      </p:pic>
      <p:sp>
        <p:nvSpPr>
          <p:cNvPr id="6" name="TextBox 5"/>
          <p:cNvSpPr txBox="1"/>
          <p:nvPr/>
        </p:nvSpPr>
        <p:spPr>
          <a:xfrm>
            <a:off x="8738113" y="5725913"/>
            <a:ext cx="1872629" cy="230832"/>
          </a:xfrm>
          <a:prstGeom prst="rect">
            <a:avLst/>
          </a:prstGeom>
          <a:noFill/>
        </p:spPr>
        <p:txBody>
          <a:bodyPr wrap="none" rtlCol="0">
            <a:spAutoFit/>
          </a:bodyPr>
          <a:lstStyle/>
          <a:p>
            <a:r>
              <a:rPr lang="en-US" sz="900" dirty="0">
                <a:latin typeface="Century Gothic" panose="020B0502020202020204" pitchFamily="34" charset="0"/>
              </a:rPr>
              <a:t>www.AndersonsHumates.com</a:t>
            </a:r>
          </a:p>
        </p:txBody>
      </p:sp>
      <p:sp>
        <p:nvSpPr>
          <p:cNvPr id="2" name="TextBox 1"/>
          <p:cNvSpPr txBox="1"/>
          <p:nvPr/>
        </p:nvSpPr>
        <p:spPr>
          <a:xfrm>
            <a:off x="5360106" y="2916974"/>
            <a:ext cx="888294" cy="253916"/>
          </a:xfrm>
          <a:prstGeom prst="rect">
            <a:avLst/>
          </a:prstGeom>
          <a:noFill/>
        </p:spPr>
        <p:txBody>
          <a:bodyPr wrap="square" rtlCol="0">
            <a:spAutoFit/>
          </a:bodyPr>
          <a:lstStyle/>
          <a:p>
            <a:r>
              <a:rPr lang="en-US" sz="1050" u="sng" dirty="0">
                <a:effectLst>
                  <a:outerShdw blurRad="38100" dist="38100" dir="2700000" algn="tl">
                    <a:srgbClr val="000000">
                      <a:alpha val="43137"/>
                    </a:srgbClr>
                  </a:outerShdw>
                </a:effectLst>
              </a:rPr>
              <a:t>Competitor</a:t>
            </a:r>
          </a:p>
        </p:txBody>
      </p:sp>
      <p:sp>
        <p:nvSpPr>
          <p:cNvPr id="7" name="TextBox 6"/>
          <p:cNvSpPr txBox="1"/>
          <p:nvPr/>
        </p:nvSpPr>
        <p:spPr>
          <a:xfrm>
            <a:off x="6553201" y="2971800"/>
            <a:ext cx="1743437" cy="253916"/>
          </a:xfrm>
          <a:prstGeom prst="rect">
            <a:avLst/>
          </a:prstGeom>
          <a:noFill/>
        </p:spPr>
        <p:txBody>
          <a:bodyPr wrap="square" rtlCol="0">
            <a:spAutoFit/>
          </a:bodyPr>
          <a:lstStyle/>
          <a:p>
            <a:r>
              <a:rPr lang="en-US" sz="1050" u="sng" dirty="0">
                <a:effectLst>
                  <a:outerShdw blurRad="38100" dist="38100" dir="2700000" algn="tl">
                    <a:srgbClr val="000000">
                      <a:alpha val="43137"/>
                    </a:srgbClr>
                  </a:outerShdw>
                </a:effectLst>
              </a:rPr>
              <a:t>Andersons  LQ  &amp;  DG</a:t>
            </a:r>
          </a:p>
        </p:txBody>
      </p:sp>
    </p:spTree>
    <p:extLst>
      <p:ext uri="{BB962C8B-B14F-4D97-AF65-F5344CB8AC3E}">
        <p14:creationId xmlns:p14="http://schemas.microsoft.com/office/powerpoint/2010/main" val="359650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013" y="381169"/>
            <a:ext cx="9010650" cy="793169"/>
          </a:xfrm>
        </p:spPr>
        <p:txBody>
          <a:bodyPr>
            <a:noAutofit/>
          </a:bodyPr>
          <a:lstStyle/>
          <a:p>
            <a:r>
              <a:rPr lang="en-US" sz="5400" dirty="0"/>
              <a:t>Soil Organic Matter</a:t>
            </a:r>
          </a:p>
        </p:txBody>
      </p:sp>
      <p:sp>
        <p:nvSpPr>
          <p:cNvPr id="4" name="Footer Placeholder 3"/>
          <p:cNvSpPr>
            <a:spLocks noGrp="1"/>
          </p:cNvSpPr>
          <p:nvPr>
            <p:ph type="ftr" sz="quarter" idx="11"/>
          </p:nvPr>
        </p:nvSpPr>
        <p:spPr/>
        <p:txBody>
          <a:bodyPr/>
          <a:lstStyle/>
          <a:p>
            <a:r>
              <a:rPr lang="en-US"/>
              <a:t>AndersonsHumates.com</a:t>
            </a:r>
            <a:endParaRPr lang="en-US" dirty="0"/>
          </a:p>
        </p:txBody>
      </p:sp>
      <p:sp>
        <p:nvSpPr>
          <p:cNvPr id="7" name="Rectangle 6"/>
          <p:cNvSpPr/>
          <p:nvPr/>
        </p:nvSpPr>
        <p:spPr>
          <a:xfrm>
            <a:off x="1154156" y="1612885"/>
            <a:ext cx="9657348" cy="4401205"/>
          </a:xfrm>
          <a:prstGeom prst="rect">
            <a:avLst/>
          </a:prstGeom>
        </p:spPr>
        <p:txBody>
          <a:bodyPr wrap="square">
            <a:spAutoFit/>
          </a:bodyPr>
          <a:lstStyle/>
          <a:p>
            <a:r>
              <a:rPr lang="en-US" sz="4000" b="1" dirty="0">
                <a:solidFill>
                  <a:schemeClr val="bg1"/>
                </a:solidFill>
              </a:rPr>
              <a:t>… from Wikipedia;</a:t>
            </a:r>
          </a:p>
          <a:p>
            <a:r>
              <a:rPr lang="en-US" sz="4000" b="1" i="1" dirty="0">
                <a:solidFill>
                  <a:schemeClr val="bg1"/>
                </a:solidFill>
              </a:rPr>
              <a:t>“Soil organic matter</a:t>
            </a:r>
            <a:r>
              <a:rPr lang="en-US" sz="4000" i="1" dirty="0">
                <a:solidFill>
                  <a:schemeClr val="bg1"/>
                </a:solidFill>
              </a:rPr>
              <a:t> (SOM) is the </a:t>
            </a:r>
            <a:r>
              <a:rPr lang="en-US" sz="4000" i="1" dirty="0">
                <a:solidFill>
                  <a:schemeClr val="bg1"/>
                </a:solidFill>
                <a:hlinkClick r:id="rId3" tooltip="Organic matter"/>
              </a:rPr>
              <a:t>organic matter</a:t>
            </a:r>
            <a:r>
              <a:rPr lang="en-US" sz="4000" i="1" dirty="0">
                <a:solidFill>
                  <a:schemeClr val="bg1"/>
                </a:solidFill>
              </a:rPr>
              <a:t> component of </a:t>
            </a:r>
            <a:r>
              <a:rPr lang="en-US" sz="4000" i="1" dirty="0">
                <a:solidFill>
                  <a:schemeClr val="bg1"/>
                </a:solidFill>
                <a:hlinkClick r:id="rId4" tooltip="Soil"/>
              </a:rPr>
              <a:t>soil</a:t>
            </a:r>
            <a:r>
              <a:rPr lang="en-US" sz="4000" i="1" dirty="0">
                <a:solidFill>
                  <a:schemeClr val="bg1"/>
                </a:solidFill>
              </a:rPr>
              <a:t>, consisting of plant and animal residues at various stages of decomposition, cells and tissues of </a:t>
            </a:r>
            <a:br>
              <a:rPr lang="en-US" sz="4000" i="1" dirty="0">
                <a:solidFill>
                  <a:schemeClr val="bg1"/>
                </a:solidFill>
              </a:rPr>
            </a:br>
            <a:r>
              <a:rPr lang="en-US" sz="4000" i="1" dirty="0">
                <a:solidFill>
                  <a:schemeClr val="bg1"/>
                </a:solidFill>
                <a:hlinkClick r:id="rId5" tooltip="Soil microbes"/>
              </a:rPr>
              <a:t>soil organisms</a:t>
            </a:r>
            <a:r>
              <a:rPr lang="en-US" sz="4000" i="1" dirty="0">
                <a:solidFill>
                  <a:schemeClr val="bg1"/>
                </a:solidFill>
              </a:rPr>
              <a:t>, and substances </a:t>
            </a:r>
            <a:br>
              <a:rPr lang="en-US" sz="4000" i="1" dirty="0">
                <a:solidFill>
                  <a:schemeClr val="bg1"/>
                </a:solidFill>
              </a:rPr>
            </a:br>
            <a:r>
              <a:rPr lang="en-US" sz="4000" i="1" dirty="0">
                <a:solidFill>
                  <a:schemeClr val="bg1"/>
                </a:solidFill>
              </a:rPr>
              <a:t>synthesized by soil organisms.”</a:t>
            </a:r>
          </a:p>
        </p:txBody>
      </p:sp>
      <p:sp>
        <p:nvSpPr>
          <p:cNvPr id="8" name="Rectangle 7"/>
          <p:cNvSpPr/>
          <p:nvPr/>
        </p:nvSpPr>
        <p:spPr>
          <a:xfrm>
            <a:off x="2024441" y="6488668"/>
            <a:ext cx="5439374" cy="369332"/>
          </a:xfrm>
          <a:prstGeom prst="rect">
            <a:avLst/>
          </a:prstGeom>
        </p:spPr>
        <p:txBody>
          <a:bodyPr wrap="none">
            <a:spAutoFit/>
          </a:bodyPr>
          <a:lstStyle/>
          <a:p>
            <a:r>
              <a:rPr lang="en-US" dirty="0">
                <a:solidFill>
                  <a:schemeClr val="tx1">
                    <a:lumMod val="75000"/>
                    <a:lumOff val="25000"/>
                  </a:schemeClr>
                </a:solidFill>
              </a:rPr>
              <a:t>Picture credit; http://blog.albertsorganics.com/?p=1173</a:t>
            </a:r>
          </a:p>
        </p:txBody>
      </p:sp>
      <p:pic>
        <p:nvPicPr>
          <p:cNvPr id="9" name="Picture 8"/>
          <p:cNvPicPr>
            <a:picLocks noChangeAspect="1"/>
          </p:cNvPicPr>
          <p:nvPr/>
        </p:nvPicPr>
        <p:blipFill>
          <a:blip r:embed="rId6"/>
          <a:stretch>
            <a:fillRect/>
          </a:stretch>
        </p:blipFill>
        <p:spPr>
          <a:xfrm>
            <a:off x="9079944" y="4316968"/>
            <a:ext cx="2924175" cy="2171700"/>
          </a:xfrm>
          <a:prstGeom prst="rect">
            <a:avLst/>
          </a:prstGeom>
        </p:spPr>
      </p:pic>
    </p:spTree>
    <p:extLst>
      <p:ext uri="{BB962C8B-B14F-4D97-AF65-F5344CB8AC3E}">
        <p14:creationId xmlns:p14="http://schemas.microsoft.com/office/powerpoint/2010/main" val="2525407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2899549" y="2468762"/>
            <a:ext cx="1813560" cy="2620565"/>
          </a:xfrm>
          <a:prstGeom prst="rect">
            <a:avLst/>
          </a:prstGeom>
        </p:spPr>
      </p:pic>
      <p:pic>
        <p:nvPicPr>
          <p:cNvPr id="6" name="Content Placeholder 5"/>
          <p:cNvPicPr>
            <a:picLocks noGrp="1" noChangeAspect="1"/>
          </p:cNvPicPr>
          <p:nvPr>
            <p:ph sz="quarter" idx="4294967295"/>
          </p:nvPr>
        </p:nvPicPr>
        <p:blipFill>
          <a:blip r:embed="rId3" cstate="print">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tretch>
            <a:fillRect/>
          </a:stretch>
        </p:blipFill>
        <p:spPr>
          <a:xfrm>
            <a:off x="5476011" y="2729767"/>
            <a:ext cx="2564606" cy="2343150"/>
          </a:xfrm>
          <a:prstGeom prst="rect">
            <a:avLst/>
          </a:prstGeom>
          <a:effectLst>
            <a:softEdge rad="63500"/>
          </a:effectLst>
        </p:spPr>
      </p:pic>
      <p:sp>
        <p:nvSpPr>
          <p:cNvPr id="7" name="Right Arrow 6"/>
          <p:cNvSpPr/>
          <p:nvPr/>
        </p:nvSpPr>
        <p:spPr>
          <a:xfrm>
            <a:off x="4956880" y="3415569"/>
            <a:ext cx="400050"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TextBox 2"/>
          <p:cNvSpPr txBox="1"/>
          <p:nvPr/>
        </p:nvSpPr>
        <p:spPr>
          <a:xfrm>
            <a:off x="3581400" y="1257300"/>
            <a:ext cx="223138" cy="300082"/>
          </a:xfrm>
          <a:prstGeom prst="rect">
            <a:avLst/>
          </a:prstGeom>
          <a:noFill/>
        </p:spPr>
        <p:txBody>
          <a:bodyPr wrap="none" rtlCol="0">
            <a:spAutoFit/>
          </a:bodyPr>
          <a:lstStyle/>
          <a:p>
            <a:r>
              <a:rPr lang="en-US" sz="1350" dirty="0">
                <a:solidFill>
                  <a:prstClr val="white"/>
                </a:solidFill>
              </a:rPr>
              <a:t> </a:t>
            </a:r>
            <a:endParaRPr lang="en-US" sz="3000" dirty="0">
              <a:solidFill>
                <a:prstClr val="white"/>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4117" y="5211503"/>
            <a:ext cx="912238" cy="514410"/>
          </a:xfrm>
          <a:prstGeom prst="rect">
            <a:avLst/>
          </a:prstGeom>
        </p:spPr>
      </p:pic>
      <p:sp>
        <p:nvSpPr>
          <p:cNvPr id="11" name="TextBox 10"/>
          <p:cNvSpPr txBox="1"/>
          <p:nvPr/>
        </p:nvSpPr>
        <p:spPr>
          <a:xfrm>
            <a:off x="8738113" y="5725913"/>
            <a:ext cx="1872629" cy="230832"/>
          </a:xfrm>
          <a:prstGeom prst="rect">
            <a:avLst/>
          </a:prstGeom>
          <a:noFill/>
        </p:spPr>
        <p:txBody>
          <a:bodyPr wrap="none" rtlCol="0">
            <a:spAutoFit/>
          </a:bodyPr>
          <a:lstStyle/>
          <a:p>
            <a:r>
              <a:rPr lang="en-US" sz="900" dirty="0">
                <a:latin typeface="Century Gothic" panose="020B0502020202020204" pitchFamily="34" charset="0"/>
              </a:rPr>
              <a:t>www.AndersonsHumates.com</a:t>
            </a:r>
          </a:p>
        </p:txBody>
      </p:sp>
      <p:sp>
        <p:nvSpPr>
          <p:cNvPr id="12" name="Title 1"/>
          <p:cNvSpPr txBox="1">
            <a:spLocks/>
          </p:cNvSpPr>
          <p:nvPr/>
        </p:nvSpPr>
        <p:spPr>
          <a:xfrm>
            <a:off x="2133601" y="1314450"/>
            <a:ext cx="6347713" cy="99060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a:solidFill>
                  <a:schemeClr val="bg1"/>
                </a:solidFill>
                <a:latin typeface="Century Gothic" panose="020B0502020202020204" pitchFamily="34" charset="0"/>
                <a:ea typeface="ＭＳ Ｐゴシック" pitchFamily="34" charset="-128"/>
              </a:rPr>
              <a:t>To The Future &amp; To Good Crops…</a:t>
            </a:r>
          </a:p>
          <a:p>
            <a:r>
              <a:rPr lang="en-US" sz="2700" dirty="0">
                <a:solidFill>
                  <a:schemeClr val="bg1"/>
                </a:solidFill>
                <a:latin typeface="Century Gothic" panose="020B0502020202020204" pitchFamily="34" charset="0"/>
                <a:ea typeface="ＭＳ Ｐゴシック" pitchFamily="34" charset="-128"/>
              </a:rPr>
              <a:t>Thank You!</a:t>
            </a:r>
          </a:p>
        </p:txBody>
      </p:sp>
    </p:spTree>
    <p:extLst>
      <p:ext uri="{BB962C8B-B14F-4D97-AF65-F5344CB8AC3E}">
        <p14:creationId xmlns:p14="http://schemas.microsoft.com/office/powerpoint/2010/main" val="275350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82" y="2870580"/>
            <a:ext cx="9010650" cy="2162316"/>
          </a:xfrm>
        </p:spPr>
        <p:txBody>
          <a:bodyPr>
            <a:noAutofit/>
          </a:bodyPr>
          <a:lstStyle/>
          <a:p>
            <a:pPr algn="ctr"/>
            <a:r>
              <a:rPr lang="en-US" sz="6000" i="1" dirty="0"/>
              <a:t>“We have lost 50% Soil Organic Matter in North America since 1950”</a:t>
            </a:r>
            <a:br>
              <a:rPr lang="en-US" sz="6000" i="1" dirty="0"/>
            </a:br>
            <a:br>
              <a:rPr lang="en-US" sz="6000" dirty="0"/>
            </a:br>
            <a:r>
              <a:rPr lang="en-US" sz="1600" dirty="0"/>
              <a:t>Dr. James </a:t>
            </a:r>
            <a:r>
              <a:rPr lang="en-US" sz="1600" dirty="0" err="1"/>
              <a:t>Hoorman</a:t>
            </a:r>
            <a:br>
              <a:rPr lang="en-US" sz="1600" dirty="0"/>
            </a:br>
            <a:r>
              <a:rPr lang="en-US" sz="1600" dirty="0"/>
              <a:t>The Ohio State University Extension Educator, Agriculture and Natural Resources </a:t>
            </a:r>
          </a:p>
        </p:txBody>
      </p:sp>
      <p:sp>
        <p:nvSpPr>
          <p:cNvPr id="4" name="Footer Placeholder 3"/>
          <p:cNvSpPr>
            <a:spLocks noGrp="1"/>
          </p:cNvSpPr>
          <p:nvPr>
            <p:ph type="ftr" sz="quarter" idx="11"/>
          </p:nvPr>
        </p:nvSpPr>
        <p:spPr/>
        <p:txBody>
          <a:bodyPr/>
          <a:lstStyle/>
          <a:p>
            <a:r>
              <a:rPr lang="en-US"/>
              <a:t>AndersonsHumates.com</a:t>
            </a:r>
            <a:endParaRPr lang="en-US" dirty="0"/>
          </a:p>
        </p:txBody>
      </p:sp>
    </p:spTree>
    <p:extLst>
      <p:ext uri="{BB962C8B-B14F-4D97-AF65-F5344CB8AC3E}">
        <p14:creationId xmlns:p14="http://schemas.microsoft.com/office/powerpoint/2010/main" val="242499133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998" y="229636"/>
            <a:ext cx="9988285" cy="1143000"/>
          </a:xfrm>
        </p:spPr>
        <p:txBody>
          <a:bodyPr>
            <a:noAutofit/>
          </a:bodyPr>
          <a:lstStyle/>
          <a:p>
            <a:r>
              <a:rPr lang="en-US" sz="4800" dirty="0"/>
              <a:t>Functions of Soil Organic Matter</a:t>
            </a:r>
          </a:p>
        </p:txBody>
      </p:sp>
      <p:sp>
        <p:nvSpPr>
          <p:cNvPr id="3" name="Content Placeholder 2"/>
          <p:cNvSpPr>
            <a:spLocks noGrp="1"/>
          </p:cNvSpPr>
          <p:nvPr>
            <p:ph idx="1"/>
          </p:nvPr>
        </p:nvSpPr>
        <p:spPr>
          <a:xfrm>
            <a:off x="1228603" y="1372636"/>
            <a:ext cx="11974049" cy="4351338"/>
          </a:xfrm>
        </p:spPr>
        <p:txBody>
          <a:bodyPr>
            <a:noAutofit/>
          </a:bodyPr>
          <a:lstStyle/>
          <a:p>
            <a:r>
              <a:rPr lang="en-US" sz="6000" dirty="0"/>
              <a:t> Carbon sequestration</a:t>
            </a:r>
          </a:p>
          <a:p>
            <a:r>
              <a:rPr lang="en-US" sz="6000" dirty="0"/>
              <a:t> Reservoir for nutrients </a:t>
            </a:r>
          </a:p>
          <a:p>
            <a:r>
              <a:rPr lang="en-US" sz="6000" dirty="0"/>
              <a:t> Water storage</a:t>
            </a:r>
          </a:p>
          <a:p>
            <a:r>
              <a:rPr lang="en-US" sz="6000" dirty="0"/>
              <a:t> Food for soil organisms</a:t>
            </a:r>
          </a:p>
          <a:p>
            <a:endParaRPr lang="en-US" sz="6000" dirty="0"/>
          </a:p>
          <a:p>
            <a:endParaRPr lang="en-US" sz="6000" dirty="0"/>
          </a:p>
        </p:txBody>
      </p:sp>
      <p:sp>
        <p:nvSpPr>
          <p:cNvPr id="4" name="TextBox 3"/>
          <p:cNvSpPr txBox="1"/>
          <p:nvPr/>
        </p:nvSpPr>
        <p:spPr>
          <a:xfrm>
            <a:off x="0" y="6125970"/>
            <a:ext cx="5324168" cy="276999"/>
          </a:xfrm>
          <a:prstGeom prst="rect">
            <a:avLst/>
          </a:prstGeom>
          <a:noFill/>
        </p:spPr>
        <p:txBody>
          <a:bodyPr wrap="square" rtlCol="0">
            <a:spAutoFit/>
          </a:bodyPr>
          <a:lstStyle/>
          <a:p>
            <a:r>
              <a:rPr lang="en-US" sz="1200" dirty="0">
                <a:solidFill>
                  <a:schemeClr val="bg1"/>
                </a:solidFill>
              </a:rPr>
              <a:t>Brady &amp; Weil, </a:t>
            </a:r>
            <a:r>
              <a:rPr lang="en-US" sz="1200" i="1" dirty="0">
                <a:solidFill>
                  <a:schemeClr val="bg1"/>
                </a:solidFill>
              </a:rPr>
              <a:t>The Nature and Properties of Soils, pg  515</a:t>
            </a:r>
          </a:p>
        </p:txBody>
      </p:sp>
    </p:spTree>
    <p:extLst>
      <p:ext uri="{BB962C8B-B14F-4D97-AF65-F5344CB8AC3E}">
        <p14:creationId xmlns:p14="http://schemas.microsoft.com/office/powerpoint/2010/main" val="154837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9F0F00046D4A459D72ACE897BA75C5" ma:contentTypeVersion="14" ma:contentTypeDescription="Create a new document." ma:contentTypeScope="" ma:versionID="86fbcdbc422e62fc8c7fd6ad3c762249">
  <xsd:schema xmlns:xsd="http://www.w3.org/2001/XMLSchema" xmlns:xs="http://www.w3.org/2001/XMLSchema" xmlns:p="http://schemas.microsoft.com/office/2006/metadata/properties" xmlns:ns2="d5085c37-4c10-4934-b040-d5b1d0e28e58" xmlns:ns3="d852b903-0884-4a6a-93eb-d62228bfd21f" targetNamespace="http://schemas.microsoft.com/office/2006/metadata/properties" ma:root="true" ma:fieldsID="442e566680bc6046106951566deb6f3c" ns2:_="" ns3:_="">
    <xsd:import namespace="d5085c37-4c10-4934-b040-d5b1d0e28e58"/>
    <xsd:import namespace="d852b903-0884-4a6a-93eb-d62228bfd2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85c37-4c10-4934-b040-d5b1d0e28e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cf3b4c1-5024-469e-bc77-f622ca3c79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2b903-0884-4a6a-93eb-d62228bfd2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7fa7dd8-a108-435b-ba59-b580304c4f08}" ma:internalName="TaxCatchAll" ma:showField="CatchAllData" ma:web="d852b903-0884-4a6a-93eb-d62228bfd2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085c37-4c10-4934-b040-d5b1d0e28e58">
      <Terms xmlns="http://schemas.microsoft.com/office/infopath/2007/PartnerControls"/>
    </lcf76f155ced4ddcb4097134ff3c332f>
    <TaxCatchAll xmlns="d852b903-0884-4a6a-93eb-d62228bfd21f" xsi:nil="true"/>
  </documentManagement>
</p:properties>
</file>

<file path=customXml/itemProps1.xml><?xml version="1.0" encoding="utf-8"?>
<ds:datastoreItem xmlns:ds="http://schemas.openxmlformats.org/officeDocument/2006/customXml" ds:itemID="{19756F42-3F88-43E4-A5D5-39E7B0FFA05A}"/>
</file>

<file path=customXml/itemProps2.xml><?xml version="1.0" encoding="utf-8"?>
<ds:datastoreItem xmlns:ds="http://schemas.openxmlformats.org/officeDocument/2006/customXml" ds:itemID="{ACA6A856-803B-4261-816C-D69C0B4025F5}"/>
</file>

<file path=customXml/itemProps3.xml><?xml version="1.0" encoding="utf-8"?>
<ds:datastoreItem xmlns:ds="http://schemas.openxmlformats.org/officeDocument/2006/customXml" ds:itemID="{02026DD2-C3D8-4C73-81A1-E3E015C600C4}"/>
</file>

<file path=docProps/app.xml><?xml version="1.0" encoding="utf-8"?>
<Properties xmlns="http://schemas.openxmlformats.org/officeDocument/2006/extended-properties" xmlns:vt="http://schemas.openxmlformats.org/officeDocument/2006/docPropsVTypes">
  <Template>Office Theme</Template>
  <TotalTime>10887</TotalTime>
  <Words>3818</Words>
  <Application>Microsoft Office PowerPoint</Application>
  <PresentationFormat>Widescreen</PresentationFormat>
  <Paragraphs>654</Paragraphs>
  <Slides>70</Slides>
  <Notes>27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70</vt:i4>
      </vt:variant>
    </vt:vector>
  </HeadingPairs>
  <TitlesOfParts>
    <vt:vector size="86" baseType="lpstr">
      <vt:lpstr>ＭＳ Ｐゴシック</vt:lpstr>
      <vt:lpstr>Arial</vt:lpstr>
      <vt:lpstr>Calibri</vt:lpstr>
      <vt:lpstr>Calibri Light</vt:lpstr>
      <vt:lpstr>Century Gothic</vt:lpstr>
      <vt:lpstr>Courier New</vt:lpstr>
      <vt:lpstr>Times New Roman</vt:lpstr>
      <vt:lpstr>Trebuchet MS</vt:lpstr>
      <vt:lpstr>URWPalladioL-Roma</vt:lpstr>
      <vt:lpstr>Wingdings</vt:lpstr>
      <vt:lpstr>Wingdings 3</vt:lpstr>
      <vt:lpstr>Office Theme</vt:lpstr>
      <vt:lpstr>Facet</vt:lpstr>
      <vt:lpstr>1_Office Theme</vt:lpstr>
      <vt:lpstr>Chart</vt:lpstr>
      <vt:lpstr>Microsoft Excel Chart</vt:lpstr>
      <vt:lpstr>-ing is Believing</vt:lpstr>
      <vt:lpstr>PowerPoint Presentation</vt:lpstr>
      <vt:lpstr>3 Fundamentals of Soil Life</vt:lpstr>
      <vt:lpstr>Essential Mineral Nutrients</vt:lpstr>
      <vt:lpstr>Beneficial Soil Microorganisms</vt:lpstr>
      <vt:lpstr>Soil Microbes…</vt:lpstr>
      <vt:lpstr>Soil Organic Matter</vt:lpstr>
      <vt:lpstr>“We have lost 50% Soil Organic Matter in North America since 1950”  Dr. James Hoorman The Ohio State University Extension Educator, Agriculture and Natural Resources </vt:lpstr>
      <vt:lpstr>Functions of Soil Organic Matter</vt:lpstr>
      <vt:lpstr>The Importance of Carbon</vt:lpstr>
      <vt:lpstr>PowerPoint Presentation</vt:lpstr>
      <vt:lpstr>Concentrated Humic Acid</vt:lpstr>
      <vt:lpstr>Humic Acid …..HUMIC DG</vt:lpstr>
      <vt:lpstr>Chelation; Complexing</vt:lpstr>
      <vt:lpstr>Humic vs. Biochar</vt:lpstr>
      <vt:lpstr>Humic Acid Nutrient Efficiency</vt:lpstr>
      <vt:lpstr>PowerPoint Presentation</vt:lpstr>
      <vt:lpstr>Granular Humics add C.E.C.</vt:lpstr>
      <vt:lpstr>Science of  HS root mass Improvement initiation</vt:lpstr>
      <vt:lpstr>                                  </vt:lpstr>
      <vt:lpstr>PowerPoint Presentation</vt:lpstr>
      <vt:lpstr>Humic Substances – Commercial forms</vt:lpstr>
      <vt:lpstr>Humic Substances;  Soil vs Foliar             Particle Size</vt:lpstr>
      <vt:lpstr> Important Factors Selecting A Humic Sustance</vt:lpstr>
      <vt:lpstr>Humic Acid – Chemical extraction;  Raw Humate &gt; Potassium Humate &gt; Sulfonated Potassium Humate</vt:lpstr>
      <vt:lpstr>PowerPoint Presentation</vt:lpstr>
      <vt:lpstr>PowerPoint Presentation</vt:lpstr>
      <vt:lpstr>PowerPoint Presentation</vt:lpstr>
      <vt:lpstr>Crops showing improvement:</vt:lpstr>
      <vt:lpstr>Commercial Humates in Agriculture:  A Viable Substance?</vt:lpstr>
      <vt:lpstr>2011 Nutrient Efficiency Study The Ohio State University</vt:lpstr>
      <vt:lpstr>PowerPoint Presentation</vt:lpstr>
      <vt:lpstr>2014 Arise Research Study</vt:lpstr>
      <vt:lpstr>Nitrate Lysimeter Well Study 2014</vt:lpstr>
      <vt:lpstr>Nitrates (Environmental Impact of Nitrogen)</vt:lpstr>
      <vt:lpstr>PowerPoint Presentation</vt:lpstr>
      <vt:lpstr> What powers Humic DG differently …..</vt:lpstr>
      <vt:lpstr>Humic DG and Black Gypsum DG: What Drives Efficiency?</vt:lpstr>
      <vt:lpstr>PowerPoint Presentation</vt:lpstr>
      <vt:lpstr>PowerPoint Presentation</vt:lpstr>
      <vt:lpstr>PowerPoint Presentation</vt:lpstr>
      <vt:lpstr>DG technology overview</vt:lpstr>
      <vt:lpstr>PowerPoint Presentation</vt:lpstr>
      <vt:lpstr>Greenhouse, 2013</vt:lpstr>
      <vt:lpstr>PowerPoint Presentation</vt:lpstr>
      <vt:lpstr>Corn – Missouri,Wisc 2015</vt:lpstr>
      <vt:lpstr>PowerPoint Presentation</vt:lpstr>
      <vt:lpstr>The Power of Humic DG:  Nutrient Efficiency</vt:lpstr>
      <vt:lpstr>2013 Humic Rate Study The Ohio State University</vt:lpstr>
      <vt:lpstr>2013 Humic Rate Study The Ohio State University</vt:lpstr>
      <vt:lpstr>The Benefits of Humic DG – soil or crop specific ?</vt:lpstr>
      <vt:lpstr>Humic DG- soil or crop application?</vt:lpstr>
      <vt:lpstr>Corn Growth System- Timing</vt:lpstr>
      <vt:lpstr>HUMIC DG – A Better Value !!!! </vt:lpstr>
      <vt:lpstr> Soil Levels of Humics*</vt:lpstr>
      <vt:lpstr>HUMIC DG – A Better Value !!!! </vt:lpstr>
      <vt:lpstr>Suggested Product Use</vt:lpstr>
      <vt:lpstr>PowerPoint Presentation</vt:lpstr>
      <vt:lpstr>Humic DG Summary </vt:lpstr>
      <vt:lpstr>Black Gypsum DG</vt:lpstr>
      <vt:lpstr>(</vt:lpstr>
      <vt:lpstr>Black Gypsum DG</vt:lpstr>
      <vt:lpstr>Black Gypsum DG – Salinity Reduction</vt:lpstr>
      <vt:lpstr> What Drives Efficiency?</vt:lpstr>
      <vt:lpstr> </vt:lpstr>
      <vt:lpstr> Key properties of Humic DG as an  ideal raw material  in Agricultural fertilizer blending </vt:lpstr>
      <vt:lpstr>Blending Characteristics</vt:lpstr>
      <vt:lpstr>HUMIC DG Blending Guidelines – Compatible with Conventional NPK</vt:lpstr>
      <vt:lpstr>The Andersons’ Humic Technology  in Action</vt:lpstr>
      <vt:lpstr>PowerPoint Presentation</vt:lpstr>
    </vt:vector>
  </TitlesOfParts>
  <Company>The Andersons,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Schroeder</dc:creator>
  <cp:lastModifiedBy>John Pope</cp:lastModifiedBy>
  <cp:revision>195</cp:revision>
  <cp:lastPrinted>2016-02-25T18:48:20Z</cp:lastPrinted>
  <dcterms:created xsi:type="dcterms:W3CDTF">2015-10-02T13:10:31Z</dcterms:created>
  <dcterms:modified xsi:type="dcterms:W3CDTF">2017-11-06T17:00:56Z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0x010100A79F0F00046D4A459D72ACE897BA75C5</vt:lpwstr>
  </property>
  <property fmtid="{D5CDD505-2E9C-101B-9397-08002B2CF9AE}" pid="3" name="Order">
    <vt:r8>14900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